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12" r:id="rId3"/>
    <p:sldId id="313" r:id="rId4"/>
    <p:sldId id="314" r:id="rId5"/>
    <p:sldId id="316" r:id="rId6"/>
    <p:sldId id="327" r:id="rId7"/>
    <p:sldId id="317" r:id="rId8"/>
    <p:sldId id="320" r:id="rId9"/>
    <p:sldId id="321" r:id="rId10"/>
    <p:sldId id="322" r:id="rId11"/>
    <p:sldId id="323" r:id="rId12"/>
    <p:sldId id="324" r:id="rId13"/>
    <p:sldId id="328" r:id="rId14"/>
    <p:sldId id="329" r:id="rId15"/>
    <p:sldId id="325" r:id="rId16"/>
    <p:sldId id="332" r:id="rId17"/>
    <p:sldId id="326" r:id="rId18"/>
    <p:sldId id="330" r:id="rId19"/>
    <p:sldId id="331" r:id="rId20"/>
    <p:sldId id="318" r:id="rId21"/>
    <p:sldId id="319" r:id="rId2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C4AA0-F750-4202-87D9-E3BC0C77FDDC}"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ru-RU"/>
        </a:p>
      </dgm:t>
    </dgm:pt>
    <dgm:pt modelId="{64F1004A-8F60-4E1B-A54C-E53ED9B6EBF1}">
      <dgm:prSet phldrT="[Текст]" custT="1"/>
      <dgm:spPr/>
      <dgm:t>
        <a:bodyPr/>
        <a:lstStyle/>
        <a:p>
          <a:endParaRPr lang="ru-RU" sz="2400" b="1" i="1" dirty="0">
            <a:solidFill>
              <a:schemeClr val="accent4">
                <a:lumMod val="10000"/>
              </a:schemeClr>
            </a:solidFill>
            <a:latin typeface="Times New Roman" pitchFamily="18" charset="0"/>
            <a:cs typeface="Times New Roman" pitchFamily="18" charset="0"/>
          </a:endParaRPr>
        </a:p>
      </dgm:t>
    </dgm:pt>
    <dgm:pt modelId="{82110B95-6B94-4046-B776-7738FFE63327}" type="parTrans" cxnId="{269E26A1-5D61-4545-8D84-F9882EA76401}">
      <dgm:prSet/>
      <dgm:spPr/>
      <dgm:t>
        <a:bodyPr/>
        <a:lstStyle/>
        <a:p>
          <a:endParaRPr lang="ru-RU">
            <a:solidFill>
              <a:schemeClr val="accent4">
                <a:lumMod val="10000"/>
              </a:schemeClr>
            </a:solidFill>
          </a:endParaRPr>
        </a:p>
      </dgm:t>
    </dgm:pt>
    <dgm:pt modelId="{BF5420A5-97EB-4A48-BA6D-6279EB613DD8}" type="sibTrans" cxnId="{269E26A1-5D61-4545-8D84-F9882EA76401}">
      <dgm:prSet/>
      <dgm:spPr/>
      <dgm:t>
        <a:bodyPr/>
        <a:lstStyle/>
        <a:p>
          <a:endParaRPr lang="ru-RU">
            <a:solidFill>
              <a:schemeClr val="accent4">
                <a:lumMod val="10000"/>
              </a:schemeClr>
            </a:solidFill>
          </a:endParaRPr>
        </a:p>
      </dgm:t>
    </dgm:pt>
    <dgm:pt modelId="{34BB691F-AD39-41FF-900E-8D2876C081F3}">
      <dgm:prSet phldrT="[Текст]" custT="1"/>
      <dgm:spPr/>
      <dgm:t>
        <a:bodyPr/>
        <a:lstStyle/>
        <a:p>
          <a:r>
            <a:rPr lang="ru-RU" sz="2800" b="1" i="1" dirty="0">
              <a:solidFill>
                <a:schemeClr val="accent4">
                  <a:lumMod val="10000"/>
                </a:schemeClr>
              </a:solidFill>
              <a:latin typeface="Times New Roman" pitchFamily="18" charset="0"/>
              <a:cs typeface="Times New Roman" pitchFamily="18" charset="0"/>
            </a:rPr>
            <a:t> </a:t>
          </a:r>
          <a:r>
            <a:rPr lang="ru-RU" sz="1800" b="1" i="1" dirty="0" err="1">
              <a:solidFill>
                <a:srgbClr val="002060"/>
              </a:solidFill>
              <a:latin typeface="Times New Roman" pitchFamily="18" charset="0"/>
              <a:cs typeface="Times New Roman" pitchFamily="18" charset="0"/>
            </a:rPr>
            <a:t>Қызығушылықтары</a:t>
          </a:r>
          <a:r>
            <a:rPr lang="ru-RU" sz="1800" b="1" i="1" dirty="0">
              <a:solidFill>
                <a:srgbClr val="002060"/>
              </a:solidFill>
              <a:latin typeface="Times New Roman" pitchFamily="18" charset="0"/>
              <a:cs typeface="Times New Roman" pitchFamily="18" charset="0"/>
            </a:rPr>
            <a:t> мен </a:t>
          </a:r>
          <a:r>
            <a:rPr lang="ru-RU" sz="1800" b="1" i="1" dirty="0" err="1">
              <a:solidFill>
                <a:srgbClr val="002060"/>
              </a:solidFill>
              <a:latin typeface="Times New Roman" pitchFamily="18" charset="0"/>
              <a:cs typeface="Times New Roman" pitchFamily="18" charset="0"/>
            </a:rPr>
            <a:t>мүмкіндіктеріне</a:t>
          </a:r>
          <a:r>
            <a:rPr lang="ru-RU" sz="1800" b="1" i="1" dirty="0">
              <a:solidFill>
                <a:srgbClr val="002060"/>
              </a:solidFill>
              <a:latin typeface="Times New Roman" pitchFamily="18" charset="0"/>
              <a:cs typeface="Times New Roman" pitchFamily="18" charset="0"/>
            </a:rPr>
            <a:t> </a:t>
          </a:r>
          <a:r>
            <a:rPr lang="ru-RU" sz="1800" b="1" i="1" dirty="0" err="1">
              <a:solidFill>
                <a:srgbClr val="002060"/>
              </a:solidFill>
              <a:latin typeface="Times New Roman" pitchFamily="18" charset="0"/>
              <a:cs typeface="Times New Roman" pitchFamily="18" charset="0"/>
            </a:rPr>
            <a:t>қарай</a:t>
          </a:r>
          <a:r>
            <a:rPr lang="ru-RU" sz="1800" b="1" i="1" dirty="0">
              <a:solidFill>
                <a:srgbClr val="002060"/>
              </a:solidFill>
              <a:latin typeface="Times New Roman" pitchFamily="18" charset="0"/>
              <a:cs typeface="Times New Roman" pitchFamily="18" charset="0"/>
            </a:rPr>
            <a:t> </a:t>
          </a:r>
          <a:r>
            <a:rPr lang="ru-RU" sz="1800" b="1" i="1" dirty="0" err="1">
              <a:solidFill>
                <a:srgbClr val="002060"/>
              </a:solidFill>
              <a:latin typeface="Times New Roman" pitchFamily="18" charset="0"/>
              <a:cs typeface="Times New Roman" pitchFamily="18" charset="0"/>
            </a:rPr>
            <a:t>кәсіби</a:t>
          </a:r>
          <a:r>
            <a:rPr lang="ru-RU" sz="1800" b="1" i="1" dirty="0">
              <a:solidFill>
                <a:srgbClr val="002060"/>
              </a:solidFill>
              <a:latin typeface="Times New Roman" pitchFamily="18" charset="0"/>
              <a:cs typeface="Times New Roman" pitchFamily="18" charset="0"/>
            </a:rPr>
            <a:t> </a:t>
          </a:r>
          <a:r>
            <a:rPr lang="ru-RU" sz="1800" b="1" i="1" dirty="0" err="1">
              <a:solidFill>
                <a:srgbClr val="002060"/>
              </a:solidFill>
              <a:latin typeface="Times New Roman" pitchFamily="18" charset="0"/>
              <a:cs typeface="Times New Roman" pitchFamily="18" charset="0"/>
            </a:rPr>
            <a:t>бағдарлау</a:t>
          </a:r>
          <a:endParaRPr lang="ru-RU" sz="1800" b="1" i="1" dirty="0">
            <a:solidFill>
              <a:srgbClr val="002060"/>
            </a:solidFill>
            <a:latin typeface="Times New Roman" pitchFamily="18" charset="0"/>
            <a:cs typeface="Times New Roman" pitchFamily="18" charset="0"/>
          </a:endParaRPr>
        </a:p>
      </dgm:t>
    </dgm:pt>
    <dgm:pt modelId="{088F8DE2-C0E4-435D-B821-3750D2EA118A}" type="parTrans" cxnId="{888B4C63-B5AB-4EC1-9001-F9935B91C82B}">
      <dgm:prSet/>
      <dgm:spPr/>
      <dgm:t>
        <a:bodyPr/>
        <a:lstStyle/>
        <a:p>
          <a:endParaRPr lang="ru-RU">
            <a:solidFill>
              <a:schemeClr val="accent4">
                <a:lumMod val="10000"/>
              </a:schemeClr>
            </a:solidFill>
          </a:endParaRPr>
        </a:p>
      </dgm:t>
    </dgm:pt>
    <dgm:pt modelId="{A40FEF73-12EB-4704-95E7-6AE8BC05F7BA}" type="sibTrans" cxnId="{888B4C63-B5AB-4EC1-9001-F9935B91C82B}">
      <dgm:prSet/>
      <dgm:spPr/>
      <dgm:t>
        <a:bodyPr/>
        <a:lstStyle/>
        <a:p>
          <a:endParaRPr lang="ru-RU">
            <a:solidFill>
              <a:schemeClr val="accent4">
                <a:lumMod val="10000"/>
              </a:schemeClr>
            </a:solidFill>
          </a:endParaRPr>
        </a:p>
      </dgm:t>
    </dgm:pt>
    <dgm:pt modelId="{B896D3DE-A96E-42BC-A202-6D0F4CC324CD}">
      <dgm:prSet phldrT="[Текст]" custT="1"/>
      <dgm:spPr/>
      <dgm:t>
        <a:bodyPr/>
        <a:lstStyle/>
        <a:p>
          <a:endParaRPr lang="ru-RU" sz="3200" b="1" i="1" dirty="0">
            <a:solidFill>
              <a:schemeClr val="accent4">
                <a:lumMod val="10000"/>
              </a:schemeClr>
            </a:solidFill>
            <a:latin typeface="Times New Roman" pitchFamily="18" charset="0"/>
            <a:cs typeface="Times New Roman" pitchFamily="18" charset="0"/>
          </a:endParaRPr>
        </a:p>
      </dgm:t>
    </dgm:pt>
    <dgm:pt modelId="{8BC9D0D2-08A4-472F-A8EA-1E76A55EA736}" type="parTrans" cxnId="{6E635BF2-1464-450C-B818-BD4BB332C121}">
      <dgm:prSet/>
      <dgm:spPr/>
      <dgm:t>
        <a:bodyPr/>
        <a:lstStyle/>
        <a:p>
          <a:endParaRPr lang="ru-RU">
            <a:solidFill>
              <a:schemeClr val="accent4">
                <a:lumMod val="10000"/>
              </a:schemeClr>
            </a:solidFill>
          </a:endParaRPr>
        </a:p>
      </dgm:t>
    </dgm:pt>
    <dgm:pt modelId="{0E6C202B-E083-4099-93B3-02E6529878E7}" type="sibTrans" cxnId="{6E635BF2-1464-450C-B818-BD4BB332C121}">
      <dgm:prSet/>
      <dgm:spPr/>
      <dgm:t>
        <a:bodyPr/>
        <a:lstStyle/>
        <a:p>
          <a:endParaRPr lang="ru-RU">
            <a:solidFill>
              <a:schemeClr val="accent4">
                <a:lumMod val="10000"/>
              </a:schemeClr>
            </a:solidFill>
          </a:endParaRPr>
        </a:p>
      </dgm:t>
    </dgm:pt>
    <dgm:pt modelId="{7330109F-0F61-443D-9486-1EC151EDDBC2}">
      <dgm:prSet phldrT="[Текст]" custT="1"/>
      <dgm:spPr/>
      <dgm:t>
        <a:bodyPr/>
        <a:lstStyle/>
        <a:p>
          <a:endParaRPr lang="ru-RU" sz="3200" b="1" i="1" dirty="0">
            <a:solidFill>
              <a:schemeClr val="accent4">
                <a:lumMod val="10000"/>
              </a:schemeClr>
            </a:solidFill>
            <a:latin typeface="Times New Roman" pitchFamily="18" charset="0"/>
            <a:cs typeface="Times New Roman" pitchFamily="18" charset="0"/>
          </a:endParaRPr>
        </a:p>
      </dgm:t>
    </dgm:pt>
    <dgm:pt modelId="{8B217283-EE64-44D0-A692-1FE2067E66F9}" type="parTrans" cxnId="{07728AEF-97F6-4AB8-9069-4538D5F1F6C0}">
      <dgm:prSet/>
      <dgm:spPr/>
      <dgm:t>
        <a:bodyPr/>
        <a:lstStyle/>
        <a:p>
          <a:endParaRPr lang="ru-RU"/>
        </a:p>
      </dgm:t>
    </dgm:pt>
    <dgm:pt modelId="{8FD36534-1FB1-41B4-B805-5C4466739D9F}" type="sibTrans" cxnId="{07728AEF-97F6-4AB8-9069-4538D5F1F6C0}">
      <dgm:prSet/>
      <dgm:spPr/>
      <dgm:t>
        <a:bodyPr/>
        <a:lstStyle/>
        <a:p>
          <a:endParaRPr lang="ru-RU"/>
        </a:p>
      </dgm:t>
    </dgm:pt>
    <dgm:pt modelId="{BBB0FAAA-CD7D-4EC8-BC82-3A64450DE7D3}" type="pres">
      <dgm:prSet presAssocID="{0B9C4AA0-F750-4202-87D9-E3BC0C77FDDC}" presName="arrowDiagram" presStyleCnt="0">
        <dgm:presLayoutVars>
          <dgm:chMax val="5"/>
          <dgm:dir/>
          <dgm:resizeHandles val="exact"/>
        </dgm:presLayoutVars>
      </dgm:prSet>
      <dgm:spPr/>
      <dgm:t>
        <a:bodyPr/>
        <a:lstStyle/>
        <a:p>
          <a:endParaRPr lang="ru-RU"/>
        </a:p>
      </dgm:t>
    </dgm:pt>
    <dgm:pt modelId="{EC006987-FAFF-45EC-94E5-74F87039EEC4}" type="pres">
      <dgm:prSet presAssocID="{0B9C4AA0-F750-4202-87D9-E3BC0C77FDDC}" presName="arrow" presStyleLbl="bgShp" presStyleIdx="0" presStyleCnt="1" custLinFactNeighborX="840" custLinFactNeighborY="-2718"/>
      <dgm:spPr>
        <a:solidFill>
          <a:srgbClr val="7BA6F3"/>
        </a:solidFill>
      </dgm:spPr>
    </dgm:pt>
    <dgm:pt modelId="{7DCFFF38-D8E2-4B3F-9F35-656EA60834B0}" type="pres">
      <dgm:prSet presAssocID="{0B9C4AA0-F750-4202-87D9-E3BC0C77FDDC}" presName="arrowDiagram4" presStyleCnt="0"/>
      <dgm:spPr/>
    </dgm:pt>
    <dgm:pt modelId="{A36477CA-20C1-4326-9E77-266B08F45D82}" type="pres">
      <dgm:prSet presAssocID="{64F1004A-8F60-4E1B-A54C-E53ED9B6EBF1}" presName="bullet4a" presStyleLbl="node1" presStyleIdx="0" presStyleCnt="4"/>
      <dgm:spPr/>
    </dgm:pt>
    <dgm:pt modelId="{564760D2-DCCF-449A-A7C4-665121CA3CC6}" type="pres">
      <dgm:prSet presAssocID="{64F1004A-8F60-4E1B-A54C-E53ED9B6EBF1}" presName="textBox4a" presStyleLbl="revTx" presStyleIdx="0" presStyleCnt="4">
        <dgm:presLayoutVars>
          <dgm:bulletEnabled val="1"/>
        </dgm:presLayoutVars>
      </dgm:prSet>
      <dgm:spPr/>
      <dgm:t>
        <a:bodyPr/>
        <a:lstStyle/>
        <a:p>
          <a:endParaRPr lang="ru-RU"/>
        </a:p>
      </dgm:t>
    </dgm:pt>
    <dgm:pt modelId="{2F0A5284-EE76-426A-842D-FC4542DE388F}" type="pres">
      <dgm:prSet presAssocID="{34BB691F-AD39-41FF-900E-8D2876C081F3}" presName="bullet4b" presStyleLbl="node1" presStyleIdx="1" presStyleCnt="4"/>
      <dgm:spPr/>
    </dgm:pt>
    <dgm:pt modelId="{3028FF61-2449-42A7-BFDE-600E00A9CFD4}" type="pres">
      <dgm:prSet presAssocID="{34BB691F-AD39-41FF-900E-8D2876C081F3}" presName="textBox4b" presStyleLbl="revTx" presStyleIdx="1" presStyleCnt="4" custScaleX="124079" custLinFactNeighborX="98283" custLinFactNeighborY="-31475">
        <dgm:presLayoutVars>
          <dgm:bulletEnabled val="1"/>
        </dgm:presLayoutVars>
      </dgm:prSet>
      <dgm:spPr/>
      <dgm:t>
        <a:bodyPr/>
        <a:lstStyle/>
        <a:p>
          <a:endParaRPr lang="ru-RU"/>
        </a:p>
      </dgm:t>
    </dgm:pt>
    <dgm:pt modelId="{86E9007D-2A15-400F-9F96-DE682D56EC8E}" type="pres">
      <dgm:prSet presAssocID="{7330109F-0F61-443D-9486-1EC151EDDBC2}" presName="bullet4c" presStyleLbl="node1" presStyleIdx="2" presStyleCnt="4"/>
      <dgm:spPr/>
    </dgm:pt>
    <dgm:pt modelId="{84A3FB76-7A56-4A2E-BD91-15E47DEECD5F}" type="pres">
      <dgm:prSet presAssocID="{7330109F-0F61-443D-9486-1EC151EDDBC2}" presName="textBox4c" presStyleLbl="revTx" presStyleIdx="2" presStyleCnt="4">
        <dgm:presLayoutVars>
          <dgm:bulletEnabled val="1"/>
        </dgm:presLayoutVars>
      </dgm:prSet>
      <dgm:spPr/>
      <dgm:t>
        <a:bodyPr/>
        <a:lstStyle/>
        <a:p>
          <a:endParaRPr lang="ru-RU"/>
        </a:p>
      </dgm:t>
    </dgm:pt>
    <dgm:pt modelId="{0573FA07-8D28-4959-9CD1-2C30678A0A8B}" type="pres">
      <dgm:prSet presAssocID="{B896D3DE-A96E-42BC-A202-6D0F4CC324CD}" presName="bullet4d" presStyleLbl="node1" presStyleIdx="3" presStyleCnt="4"/>
      <dgm:spPr/>
    </dgm:pt>
    <dgm:pt modelId="{ACED43EA-9B8C-4772-8431-CC34975A86A5}" type="pres">
      <dgm:prSet presAssocID="{B896D3DE-A96E-42BC-A202-6D0F4CC324CD}" presName="textBox4d" presStyleLbl="revTx" presStyleIdx="3" presStyleCnt="4">
        <dgm:presLayoutVars>
          <dgm:bulletEnabled val="1"/>
        </dgm:presLayoutVars>
      </dgm:prSet>
      <dgm:spPr/>
      <dgm:t>
        <a:bodyPr/>
        <a:lstStyle/>
        <a:p>
          <a:endParaRPr lang="ru-RU"/>
        </a:p>
      </dgm:t>
    </dgm:pt>
  </dgm:ptLst>
  <dgm:cxnLst>
    <dgm:cxn modelId="{59814349-4F03-4B7A-99B7-AF24CD72A909}" type="presOf" srcId="{7330109F-0F61-443D-9486-1EC151EDDBC2}" destId="{84A3FB76-7A56-4A2E-BD91-15E47DEECD5F}" srcOrd="0" destOrd="0" presId="urn:microsoft.com/office/officeart/2005/8/layout/arrow2"/>
    <dgm:cxn modelId="{6E635BF2-1464-450C-B818-BD4BB332C121}" srcId="{0B9C4AA0-F750-4202-87D9-E3BC0C77FDDC}" destId="{B896D3DE-A96E-42BC-A202-6D0F4CC324CD}" srcOrd="3" destOrd="0" parTransId="{8BC9D0D2-08A4-472F-A8EA-1E76A55EA736}" sibTransId="{0E6C202B-E083-4099-93B3-02E6529878E7}"/>
    <dgm:cxn modelId="{0AA38808-1C77-499F-9242-140C556FA7F2}" type="presOf" srcId="{0B9C4AA0-F750-4202-87D9-E3BC0C77FDDC}" destId="{BBB0FAAA-CD7D-4EC8-BC82-3A64450DE7D3}" srcOrd="0" destOrd="0" presId="urn:microsoft.com/office/officeart/2005/8/layout/arrow2"/>
    <dgm:cxn modelId="{7AFEE1CF-6494-46D8-BE17-3AC99396C3CC}" type="presOf" srcId="{64F1004A-8F60-4E1B-A54C-E53ED9B6EBF1}" destId="{564760D2-DCCF-449A-A7C4-665121CA3CC6}" srcOrd="0" destOrd="0" presId="urn:microsoft.com/office/officeart/2005/8/layout/arrow2"/>
    <dgm:cxn modelId="{888B4C63-B5AB-4EC1-9001-F9935B91C82B}" srcId="{0B9C4AA0-F750-4202-87D9-E3BC0C77FDDC}" destId="{34BB691F-AD39-41FF-900E-8D2876C081F3}" srcOrd="1" destOrd="0" parTransId="{088F8DE2-C0E4-435D-B821-3750D2EA118A}" sibTransId="{A40FEF73-12EB-4704-95E7-6AE8BC05F7BA}"/>
    <dgm:cxn modelId="{07728AEF-97F6-4AB8-9069-4538D5F1F6C0}" srcId="{0B9C4AA0-F750-4202-87D9-E3BC0C77FDDC}" destId="{7330109F-0F61-443D-9486-1EC151EDDBC2}" srcOrd="2" destOrd="0" parTransId="{8B217283-EE64-44D0-A692-1FE2067E66F9}" sibTransId="{8FD36534-1FB1-41B4-B805-5C4466739D9F}"/>
    <dgm:cxn modelId="{928D054C-D512-4A88-A756-688FFAE12652}" type="presOf" srcId="{B896D3DE-A96E-42BC-A202-6D0F4CC324CD}" destId="{ACED43EA-9B8C-4772-8431-CC34975A86A5}" srcOrd="0" destOrd="0" presId="urn:microsoft.com/office/officeart/2005/8/layout/arrow2"/>
    <dgm:cxn modelId="{CAE5315C-BB5F-45F6-AD0A-8F74C6790F5F}" type="presOf" srcId="{34BB691F-AD39-41FF-900E-8D2876C081F3}" destId="{3028FF61-2449-42A7-BFDE-600E00A9CFD4}" srcOrd="0" destOrd="0" presId="urn:microsoft.com/office/officeart/2005/8/layout/arrow2"/>
    <dgm:cxn modelId="{269E26A1-5D61-4545-8D84-F9882EA76401}" srcId="{0B9C4AA0-F750-4202-87D9-E3BC0C77FDDC}" destId="{64F1004A-8F60-4E1B-A54C-E53ED9B6EBF1}" srcOrd="0" destOrd="0" parTransId="{82110B95-6B94-4046-B776-7738FFE63327}" sibTransId="{BF5420A5-97EB-4A48-BA6D-6279EB613DD8}"/>
    <dgm:cxn modelId="{6965BA36-0829-4BDE-878C-48D5E3F1F5AB}" type="presParOf" srcId="{BBB0FAAA-CD7D-4EC8-BC82-3A64450DE7D3}" destId="{EC006987-FAFF-45EC-94E5-74F87039EEC4}" srcOrd="0" destOrd="0" presId="urn:microsoft.com/office/officeart/2005/8/layout/arrow2"/>
    <dgm:cxn modelId="{5FD18ED3-2C58-47EE-BDCA-EA8305D45D33}" type="presParOf" srcId="{BBB0FAAA-CD7D-4EC8-BC82-3A64450DE7D3}" destId="{7DCFFF38-D8E2-4B3F-9F35-656EA60834B0}" srcOrd="1" destOrd="0" presId="urn:microsoft.com/office/officeart/2005/8/layout/arrow2"/>
    <dgm:cxn modelId="{F0B05238-D39F-42D9-B562-E84B3C1D2400}" type="presParOf" srcId="{7DCFFF38-D8E2-4B3F-9F35-656EA60834B0}" destId="{A36477CA-20C1-4326-9E77-266B08F45D82}" srcOrd="0" destOrd="0" presId="urn:microsoft.com/office/officeart/2005/8/layout/arrow2"/>
    <dgm:cxn modelId="{43175D4A-87CE-4647-B40C-145D09F59B2B}" type="presParOf" srcId="{7DCFFF38-D8E2-4B3F-9F35-656EA60834B0}" destId="{564760D2-DCCF-449A-A7C4-665121CA3CC6}" srcOrd="1" destOrd="0" presId="urn:microsoft.com/office/officeart/2005/8/layout/arrow2"/>
    <dgm:cxn modelId="{3CF9182A-39B1-4EAC-922B-6433699F769F}" type="presParOf" srcId="{7DCFFF38-D8E2-4B3F-9F35-656EA60834B0}" destId="{2F0A5284-EE76-426A-842D-FC4542DE388F}" srcOrd="2" destOrd="0" presId="urn:microsoft.com/office/officeart/2005/8/layout/arrow2"/>
    <dgm:cxn modelId="{213F5942-3126-4BF5-8168-94E8B0398800}" type="presParOf" srcId="{7DCFFF38-D8E2-4B3F-9F35-656EA60834B0}" destId="{3028FF61-2449-42A7-BFDE-600E00A9CFD4}" srcOrd="3" destOrd="0" presId="urn:microsoft.com/office/officeart/2005/8/layout/arrow2"/>
    <dgm:cxn modelId="{ECEA29FC-6928-4185-8648-875110B7A68F}" type="presParOf" srcId="{7DCFFF38-D8E2-4B3F-9F35-656EA60834B0}" destId="{86E9007D-2A15-400F-9F96-DE682D56EC8E}" srcOrd="4" destOrd="0" presId="urn:microsoft.com/office/officeart/2005/8/layout/arrow2"/>
    <dgm:cxn modelId="{DBB4CC5D-6CD0-42A2-827F-C931E4D5E641}" type="presParOf" srcId="{7DCFFF38-D8E2-4B3F-9F35-656EA60834B0}" destId="{84A3FB76-7A56-4A2E-BD91-15E47DEECD5F}" srcOrd="5" destOrd="0" presId="urn:microsoft.com/office/officeart/2005/8/layout/arrow2"/>
    <dgm:cxn modelId="{D525794A-37DC-4E4D-80BC-3A5100A0A9AB}" type="presParOf" srcId="{7DCFFF38-D8E2-4B3F-9F35-656EA60834B0}" destId="{0573FA07-8D28-4959-9CD1-2C30678A0A8B}" srcOrd="6" destOrd="0" presId="urn:microsoft.com/office/officeart/2005/8/layout/arrow2"/>
    <dgm:cxn modelId="{1A8F6296-09AE-4AE5-AA51-74A90901A0E6}" type="presParOf" srcId="{7DCFFF38-D8E2-4B3F-9F35-656EA60834B0}" destId="{ACED43EA-9B8C-4772-8431-CC34975A86A5}"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06987-FAFF-45EC-94E5-74F87039EEC4}">
      <dsp:nvSpPr>
        <dsp:cNvPr id="0" name=""/>
        <dsp:cNvSpPr/>
      </dsp:nvSpPr>
      <dsp:spPr>
        <a:xfrm>
          <a:off x="0" y="0"/>
          <a:ext cx="8568952" cy="5355595"/>
        </a:xfrm>
        <a:prstGeom prst="swooshArrow">
          <a:avLst>
            <a:gd name="adj1" fmla="val 25000"/>
            <a:gd name="adj2" fmla="val 25000"/>
          </a:avLst>
        </a:prstGeom>
        <a:solidFill>
          <a:srgbClr val="7BA6F3"/>
        </a:solidFill>
        <a:ln>
          <a:noFill/>
        </a:ln>
        <a:effectLst/>
      </dsp:spPr>
      <dsp:style>
        <a:lnRef idx="0">
          <a:scrgbClr r="0" g="0" b="0"/>
        </a:lnRef>
        <a:fillRef idx="1">
          <a:scrgbClr r="0" g="0" b="0"/>
        </a:fillRef>
        <a:effectRef idx="0">
          <a:scrgbClr r="0" g="0" b="0"/>
        </a:effectRef>
        <a:fontRef idx="minor"/>
      </dsp:style>
    </dsp:sp>
    <dsp:sp modelId="{A36477CA-20C1-4326-9E77-266B08F45D82}">
      <dsp:nvSpPr>
        <dsp:cNvPr id="0" name=""/>
        <dsp:cNvSpPr/>
      </dsp:nvSpPr>
      <dsp:spPr>
        <a:xfrm>
          <a:off x="844041" y="4004922"/>
          <a:ext cx="197085" cy="1970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760D2-DCCF-449A-A7C4-665121CA3CC6}">
      <dsp:nvSpPr>
        <dsp:cNvPr id="0" name=""/>
        <dsp:cNvSpPr/>
      </dsp:nvSpPr>
      <dsp:spPr>
        <a:xfrm>
          <a:off x="942584" y="4103465"/>
          <a:ext cx="1465290" cy="1274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432" tIns="0" rIns="0" bIns="0" numCol="1" spcCol="1270" anchor="t" anchorCtr="0">
          <a:noAutofit/>
        </a:bodyPr>
        <a:lstStyle/>
        <a:p>
          <a:pPr lvl="0" algn="l" defTabSz="1066800">
            <a:lnSpc>
              <a:spcPct val="90000"/>
            </a:lnSpc>
            <a:spcBef>
              <a:spcPct val="0"/>
            </a:spcBef>
            <a:spcAft>
              <a:spcPct val="35000"/>
            </a:spcAft>
          </a:pPr>
          <a:endParaRPr lang="ru-RU" sz="2400" b="1" i="1" kern="1200" dirty="0">
            <a:solidFill>
              <a:schemeClr val="accent4">
                <a:lumMod val="10000"/>
              </a:schemeClr>
            </a:solidFill>
            <a:latin typeface="Times New Roman" pitchFamily="18" charset="0"/>
            <a:cs typeface="Times New Roman" pitchFamily="18" charset="0"/>
          </a:endParaRPr>
        </a:p>
      </dsp:txBody>
      <dsp:txXfrm>
        <a:off x="942584" y="4103465"/>
        <a:ext cx="1465290" cy="1274631"/>
      </dsp:txXfrm>
    </dsp:sp>
    <dsp:sp modelId="{2F0A5284-EE76-426A-842D-FC4542DE388F}">
      <dsp:nvSpPr>
        <dsp:cNvPr id="0" name=""/>
        <dsp:cNvSpPr/>
      </dsp:nvSpPr>
      <dsp:spPr>
        <a:xfrm>
          <a:off x="2236496" y="2759211"/>
          <a:ext cx="342758" cy="342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8FF61-2449-42A7-BFDE-600E00A9CFD4}">
      <dsp:nvSpPr>
        <dsp:cNvPr id="0" name=""/>
        <dsp:cNvSpPr/>
      </dsp:nvSpPr>
      <dsp:spPr>
        <a:xfrm>
          <a:off x="3959809" y="2160237"/>
          <a:ext cx="2232776" cy="2447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620" tIns="0" rIns="0" bIns="0" numCol="1" spcCol="1270" anchor="t" anchorCtr="0">
          <a:noAutofit/>
        </a:bodyPr>
        <a:lstStyle/>
        <a:p>
          <a:pPr lvl="0" algn="l" defTabSz="1244600">
            <a:lnSpc>
              <a:spcPct val="90000"/>
            </a:lnSpc>
            <a:spcBef>
              <a:spcPct val="0"/>
            </a:spcBef>
            <a:spcAft>
              <a:spcPct val="35000"/>
            </a:spcAft>
          </a:pPr>
          <a:r>
            <a:rPr lang="ru-RU" sz="2800" b="1" i="1" kern="1200" dirty="0">
              <a:solidFill>
                <a:schemeClr val="accent4">
                  <a:lumMod val="10000"/>
                </a:schemeClr>
              </a:solidFill>
              <a:latin typeface="Times New Roman" pitchFamily="18" charset="0"/>
              <a:cs typeface="Times New Roman" pitchFamily="18" charset="0"/>
            </a:rPr>
            <a:t> </a:t>
          </a:r>
          <a:r>
            <a:rPr lang="ru-RU" sz="1800" b="1" i="1" kern="1200" dirty="0" err="1">
              <a:solidFill>
                <a:srgbClr val="002060"/>
              </a:solidFill>
              <a:latin typeface="Times New Roman" pitchFamily="18" charset="0"/>
              <a:cs typeface="Times New Roman" pitchFamily="18" charset="0"/>
            </a:rPr>
            <a:t>Қызығушылықтары</a:t>
          </a:r>
          <a:r>
            <a:rPr lang="ru-RU" sz="1800" b="1" i="1" kern="1200" dirty="0">
              <a:solidFill>
                <a:srgbClr val="002060"/>
              </a:solidFill>
              <a:latin typeface="Times New Roman" pitchFamily="18" charset="0"/>
              <a:cs typeface="Times New Roman" pitchFamily="18" charset="0"/>
            </a:rPr>
            <a:t> мен </a:t>
          </a:r>
          <a:r>
            <a:rPr lang="ru-RU" sz="1800" b="1" i="1" kern="1200" dirty="0" err="1">
              <a:solidFill>
                <a:srgbClr val="002060"/>
              </a:solidFill>
              <a:latin typeface="Times New Roman" pitchFamily="18" charset="0"/>
              <a:cs typeface="Times New Roman" pitchFamily="18" charset="0"/>
            </a:rPr>
            <a:t>мүмкіндіктеріне</a:t>
          </a:r>
          <a:r>
            <a:rPr lang="ru-RU" sz="1800" b="1" i="1" kern="1200" dirty="0">
              <a:solidFill>
                <a:srgbClr val="002060"/>
              </a:solidFill>
              <a:latin typeface="Times New Roman" pitchFamily="18" charset="0"/>
              <a:cs typeface="Times New Roman" pitchFamily="18" charset="0"/>
            </a:rPr>
            <a:t> </a:t>
          </a:r>
          <a:r>
            <a:rPr lang="ru-RU" sz="1800" b="1" i="1" kern="1200" dirty="0" err="1">
              <a:solidFill>
                <a:srgbClr val="002060"/>
              </a:solidFill>
              <a:latin typeface="Times New Roman" pitchFamily="18" charset="0"/>
              <a:cs typeface="Times New Roman" pitchFamily="18" charset="0"/>
            </a:rPr>
            <a:t>қарай</a:t>
          </a:r>
          <a:r>
            <a:rPr lang="ru-RU" sz="1800" b="1" i="1" kern="1200" dirty="0">
              <a:solidFill>
                <a:srgbClr val="002060"/>
              </a:solidFill>
              <a:latin typeface="Times New Roman" pitchFamily="18" charset="0"/>
              <a:cs typeface="Times New Roman" pitchFamily="18" charset="0"/>
            </a:rPr>
            <a:t> </a:t>
          </a:r>
          <a:r>
            <a:rPr lang="ru-RU" sz="1800" b="1" i="1" kern="1200" dirty="0" err="1">
              <a:solidFill>
                <a:srgbClr val="002060"/>
              </a:solidFill>
              <a:latin typeface="Times New Roman" pitchFamily="18" charset="0"/>
              <a:cs typeface="Times New Roman" pitchFamily="18" charset="0"/>
            </a:rPr>
            <a:t>кәсіби</a:t>
          </a:r>
          <a:r>
            <a:rPr lang="ru-RU" sz="1800" b="1" i="1" kern="1200" dirty="0">
              <a:solidFill>
                <a:srgbClr val="002060"/>
              </a:solidFill>
              <a:latin typeface="Times New Roman" pitchFamily="18" charset="0"/>
              <a:cs typeface="Times New Roman" pitchFamily="18" charset="0"/>
            </a:rPr>
            <a:t> </a:t>
          </a:r>
          <a:r>
            <a:rPr lang="ru-RU" sz="1800" b="1" i="1" kern="1200" dirty="0" err="1">
              <a:solidFill>
                <a:srgbClr val="002060"/>
              </a:solidFill>
              <a:latin typeface="Times New Roman" pitchFamily="18" charset="0"/>
              <a:cs typeface="Times New Roman" pitchFamily="18" charset="0"/>
            </a:rPr>
            <a:t>бағдарлау</a:t>
          </a:r>
          <a:endParaRPr lang="ru-RU" sz="1800" b="1" i="1" kern="1200" dirty="0">
            <a:solidFill>
              <a:srgbClr val="002060"/>
            </a:solidFill>
            <a:latin typeface="Times New Roman" pitchFamily="18" charset="0"/>
            <a:cs typeface="Times New Roman" pitchFamily="18" charset="0"/>
          </a:endParaRPr>
        </a:p>
      </dsp:txBody>
      <dsp:txXfrm>
        <a:off x="3959809" y="2160237"/>
        <a:ext cx="2232776" cy="2447506"/>
      </dsp:txXfrm>
    </dsp:sp>
    <dsp:sp modelId="{86E9007D-2A15-400F-9F96-DE682D56EC8E}">
      <dsp:nvSpPr>
        <dsp:cNvPr id="0" name=""/>
        <dsp:cNvSpPr/>
      </dsp:nvSpPr>
      <dsp:spPr>
        <a:xfrm>
          <a:off x="4014554" y="1841262"/>
          <a:ext cx="454154" cy="4541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3FB76-7A56-4A2E-BD91-15E47DEECD5F}">
      <dsp:nvSpPr>
        <dsp:cNvPr id="0" name=""/>
        <dsp:cNvSpPr/>
      </dsp:nvSpPr>
      <dsp:spPr>
        <a:xfrm>
          <a:off x="4241631" y="2068339"/>
          <a:ext cx="1799479" cy="3309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47" tIns="0" rIns="0" bIns="0" numCol="1" spcCol="1270" anchor="t" anchorCtr="0">
          <a:noAutofit/>
        </a:bodyPr>
        <a:lstStyle/>
        <a:p>
          <a:pPr lvl="0" algn="l" defTabSz="1422400">
            <a:lnSpc>
              <a:spcPct val="90000"/>
            </a:lnSpc>
            <a:spcBef>
              <a:spcPct val="0"/>
            </a:spcBef>
            <a:spcAft>
              <a:spcPct val="35000"/>
            </a:spcAft>
          </a:pPr>
          <a:endParaRPr lang="ru-RU" sz="3200" b="1" i="1" kern="1200" dirty="0">
            <a:solidFill>
              <a:schemeClr val="accent4">
                <a:lumMod val="10000"/>
              </a:schemeClr>
            </a:solidFill>
            <a:latin typeface="Times New Roman" pitchFamily="18" charset="0"/>
            <a:cs typeface="Times New Roman" pitchFamily="18" charset="0"/>
          </a:endParaRPr>
        </a:p>
      </dsp:txBody>
      <dsp:txXfrm>
        <a:off x="4241631" y="2068339"/>
        <a:ext cx="1799479" cy="3309757"/>
      </dsp:txXfrm>
    </dsp:sp>
    <dsp:sp modelId="{0573FA07-8D28-4959-9CD1-2C30678A0A8B}">
      <dsp:nvSpPr>
        <dsp:cNvPr id="0" name=""/>
        <dsp:cNvSpPr/>
      </dsp:nvSpPr>
      <dsp:spPr>
        <a:xfrm>
          <a:off x="5951137" y="1233938"/>
          <a:ext cx="608395" cy="6083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D43EA-9B8C-4772-8431-CC34975A86A5}">
      <dsp:nvSpPr>
        <dsp:cNvPr id="0" name=""/>
        <dsp:cNvSpPr/>
      </dsp:nvSpPr>
      <dsp:spPr>
        <a:xfrm>
          <a:off x="6255334" y="1538135"/>
          <a:ext cx="1799479" cy="383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376" tIns="0" rIns="0" bIns="0" numCol="1" spcCol="1270" anchor="t" anchorCtr="0">
          <a:noAutofit/>
        </a:bodyPr>
        <a:lstStyle/>
        <a:p>
          <a:pPr lvl="0" algn="l" defTabSz="1422400">
            <a:lnSpc>
              <a:spcPct val="90000"/>
            </a:lnSpc>
            <a:spcBef>
              <a:spcPct val="0"/>
            </a:spcBef>
            <a:spcAft>
              <a:spcPct val="35000"/>
            </a:spcAft>
          </a:pPr>
          <a:endParaRPr lang="ru-RU" sz="3200" b="1" i="1" kern="1200" dirty="0">
            <a:solidFill>
              <a:schemeClr val="accent4">
                <a:lumMod val="10000"/>
              </a:schemeClr>
            </a:solidFill>
            <a:latin typeface="Times New Roman" pitchFamily="18" charset="0"/>
            <a:cs typeface="Times New Roman" pitchFamily="18" charset="0"/>
          </a:endParaRPr>
        </a:p>
      </dsp:txBody>
      <dsp:txXfrm>
        <a:off x="6255334" y="1538135"/>
        <a:ext cx="1799479" cy="383996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DB2675A-8BFF-4CCA-980D-B3B1D916EF9F}" type="datetimeFigureOut">
              <a:rPr lang="ru-RU" smtClean="0"/>
              <a:t>10.04.2025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99A7395-27E3-41CD-965D-904666B7B252}" type="slidenum">
              <a:rPr lang="ru-RU" smtClean="0"/>
              <a:t>‹#›</a:t>
            </a:fld>
            <a:endParaRPr lang="ru-RU"/>
          </a:p>
        </p:txBody>
      </p:sp>
    </p:spTree>
    <p:extLst>
      <p:ext uri="{BB962C8B-B14F-4D97-AF65-F5344CB8AC3E}">
        <p14:creationId xmlns:p14="http://schemas.microsoft.com/office/powerpoint/2010/main" val="300764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9A7395-27E3-41CD-965D-904666B7B252}" type="slidenum">
              <a:rPr lang="ru-RU" smtClean="0"/>
              <a:t>19</a:t>
            </a:fld>
            <a:endParaRPr lang="ru-RU"/>
          </a:p>
        </p:txBody>
      </p:sp>
    </p:spTree>
    <p:extLst>
      <p:ext uri="{BB962C8B-B14F-4D97-AF65-F5344CB8AC3E}">
        <p14:creationId xmlns:p14="http://schemas.microsoft.com/office/powerpoint/2010/main" val="331481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10.04.2025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10.04.2025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10.04.2025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10.04.2025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10.04.2025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10.04.2025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10.04.2025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10.04.2025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10.04.2025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7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10.04.2025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9"/>
            <a:ext cx="8712968" cy="4786346"/>
          </a:xfrm>
        </p:spPr>
        <p:txBody>
          <a:bodyPr>
            <a:normAutofit fontScale="90000"/>
          </a:bodyPr>
          <a:lstStyle/>
          <a:p>
            <a:r>
              <a:rPr lang="ru-RU" b="1" dirty="0">
                <a:latin typeface="Times New Roman" pitchFamily="18" charset="0"/>
                <a:cs typeface="Times New Roman" pitchFamily="18" charset="0"/>
              </a:rPr>
              <a:t>  </a:t>
            </a:r>
            <a:br>
              <a:rPr lang="ru-RU" b="1" dirty="0">
                <a:latin typeface="Times New Roman" pitchFamily="18" charset="0"/>
                <a:cs typeface="Times New Roman" pitchFamily="18" charset="0"/>
              </a:rPr>
            </a:br>
            <a:r>
              <a:rPr lang="kk-KZ" sz="2700" b="1" kern="150" dirty="0" smtClean="0">
                <a:solidFill>
                  <a:srgbClr val="002060"/>
                </a:solidFill>
                <a:latin typeface="Times New Roman" panose="02020603050405020304" pitchFamily="18" charset="0"/>
                <a:ea typeface="Andale Sans UI"/>
                <a:cs typeface="Times New Roman" panose="02020603050405020304" pitchFamily="18" charset="0"/>
              </a:rPr>
              <a:t>ШҚО білім басқармасы Өскемен қаласы бойынша</a:t>
            </a:r>
            <a:br>
              <a:rPr lang="kk-KZ" sz="2700" b="1" kern="150" dirty="0" smtClean="0">
                <a:solidFill>
                  <a:srgbClr val="002060"/>
                </a:solidFill>
                <a:latin typeface="Times New Roman" panose="02020603050405020304" pitchFamily="18" charset="0"/>
                <a:ea typeface="Andale Sans UI"/>
                <a:cs typeface="Times New Roman" panose="02020603050405020304" pitchFamily="18" charset="0"/>
              </a:rPr>
            </a:br>
            <a:r>
              <a:rPr lang="kk-KZ" sz="2700" b="1" kern="150" dirty="0" smtClean="0">
                <a:solidFill>
                  <a:srgbClr val="002060"/>
                </a:solidFill>
                <a:latin typeface="Times New Roman" panose="02020603050405020304" pitchFamily="18" charset="0"/>
                <a:ea typeface="Andale Sans UI"/>
                <a:cs typeface="Times New Roman" panose="02020603050405020304" pitchFamily="18" charset="0"/>
              </a:rPr>
              <a:t>білім бөлімінің «№</a:t>
            </a:r>
            <a:r>
              <a:rPr lang="kk-KZ" sz="2700" b="1" kern="150" dirty="0">
                <a:solidFill>
                  <a:srgbClr val="002060"/>
                </a:solidFill>
                <a:latin typeface="Times New Roman" panose="02020603050405020304" pitchFamily="18" charset="0"/>
                <a:ea typeface="Andale Sans UI"/>
                <a:cs typeface="Times New Roman" panose="02020603050405020304" pitchFamily="18" charset="0"/>
              </a:rPr>
              <a:t>45 </a:t>
            </a:r>
            <a:r>
              <a:rPr lang="kk-KZ" sz="2700" b="1" kern="150" dirty="0" smtClean="0">
                <a:solidFill>
                  <a:srgbClr val="002060"/>
                </a:solidFill>
                <a:latin typeface="Times New Roman" panose="02020603050405020304" pitchFamily="18" charset="0"/>
                <a:ea typeface="Andale Sans UI"/>
                <a:cs typeface="Times New Roman" panose="02020603050405020304" pitchFamily="18" charset="0"/>
              </a:rPr>
              <a:t>орта бейіндік мектебі» КММ</a:t>
            </a:r>
            <a:r>
              <a:rPr lang="ru-RU" sz="2700" b="1" kern="150" dirty="0">
                <a:solidFill>
                  <a:srgbClr val="002060"/>
                </a:solidFill>
                <a:latin typeface="Times New Roman" panose="02020603050405020304" pitchFamily="18" charset="0"/>
                <a:ea typeface="Andale Sans UI"/>
                <a:cs typeface="Tahoma" panose="020B0604030504040204" pitchFamily="34" charset="0"/>
              </a:rPr>
              <a:t/>
            </a:r>
            <a:br>
              <a:rPr lang="ru-RU" sz="2700" b="1" kern="150" dirty="0">
                <a:solidFill>
                  <a:srgbClr val="002060"/>
                </a:solidFill>
                <a:latin typeface="Times New Roman" panose="02020603050405020304" pitchFamily="18" charset="0"/>
                <a:ea typeface="Andale Sans UI"/>
                <a:cs typeface="Tahoma" panose="020B0604030504040204" pitchFamily="34" charset="0"/>
              </a:rPr>
            </a:br>
            <a:r>
              <a:rPr lang="ru-RU" sz="2700" b="1" dirty="0">
                <a:solidFill>
                  <a:srgbClr val="002060"/>
                </a:solidFill>
                <a:latin typeface="Times New Roman" pitchFamily="18" charset="0"/>
                <a:cs typeface="Times New Roman" pitchFamily="18" charset="0"/>
              </a:rPr>
              <a:t/>
            </a:r>
            <a:br>
              <a:rPr lang="ru-RU" sz="2700" b="1" dirty="0">
                <a:solidFill>
                  <a:srgbClr val="002060"/>
                </a:solidFill>
                <a:latin typeface="Times New Roman" pitchFamily="18" charset="0"/>
                <a:cs typeface="Times New Roman" pitchFamily="18" charset="0"/>
              </a:rPr>
            </a:br>
            <a:r>
              <a:rPr lang="ru-RU" sz="2700" b="1" dirty="0" err="1">
                <a:solidFill>
                  <a:srgbClr val="002060"/>
                </a:solidFill>
                <a:latin typeface="Times New Roman" pitchFamily="18" charset="0"/>
                <a:cs typeface="Times New Roman" pitchFamily="18" charset="0"/>
              </a:rPr>
              <a:t>О</a:t>
            </a:r>
            <a:r>
              <a:rPr lang="ru-RU" sz="2700" b="1" dirty="0" err="1" smtClean="0">
                <a:solidFill>
                  <a:srgbClr val="002060"/>
                </a:solidFill>
                <a:latin typeface="Times New Roman" pitchFamily="18" charset="0"/>
                <a:cs typeface="Times New Roman" pitchFamily="18" charset="0"/>
              </a:rPr>
              <a:t>блыстық</a:t>
            </a:r>
            <a:r>
              <a:rPr lang="ru-RU" sz="2700" b="1" dirty="0" smtClean="0">
                <a:solidFill>
                  <a:srgbClr val="002060"/>
                </a:solidFill>
                <a:latin typeface="Times New Roman" pitchFamily="18" charset="0"/>
                <a:cs typeface="Times New Roman" pitchFamily="18" charset="0"/>
              </a:rPr>
              <a:t> семинар:</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r>
              <a:rPr lang="kk-KZ" sz="3300" b="1" dirty="0" smtClean="0">
                <a:solidFill>
                  <a:srgbClr val="002060"/>
                </a:solidFill>
                <a:latin typeface="Times New Roman" panose="02020603050405020304" pitchFamily="18" charset="0"/>
                <a:cs typeface="Times New Roman" pitchFamily="18" charset="0"/>
              </a:rPr>
              <a:t>«Ерекше білім беруді қажет ететін оқушыларға </a:t>
            </a:r>
            <a:br>
              <a:rPr lang="kk-KZ" sz="3300" b="1" dirty="0" smtClean="0">
                <a:solidFill>
                  <a:srgbClr val="002060"/>
                </a:solidFill>
                <a:latin typeface="Times New Roman" panose="02020603050405020304" pitchFamily="18" charset="0"/>
                <a:cs typeface="Times New Roman" pitchFamily="18" charset="0"/>
              </a:rPr>
            </a:br>
            <a:r>
              <a:rPr lang="kk-KZ" sz="3300" b="1" dirty="0" smtClean="0">
                <a:solidFill>
                  <a:srgbClr val="002060"/>
                </a:solidFill>
                <a:latin typeface="Times New Roman" panose="02020603050405020304" pitchFamily="18" charset="0"/>
                <a:cs typeface="Times New Roman" pitchFamily="18" charset="0"/>
              </a:rPr>
              <a:t>ұлттық құндылықтарды сіңіре отырып, оқытудың тиімділігін арттыру</a:t>
            </a:r>
            <a:r>
              <a:rPr lang="kk-KZ" sz="33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kk-KZ" b="1" dirty="0">
                <a:solidFill>
                  <a:srgbClr val="C00000"/>
                </a:solidFill>
                <a:latin typeface="Times New Roman" pitchFamily="18" charset="0"/>
                <a:cs typeface="Times New Roman" pitchFamily="18" charset="0"/>
              </a:rPr>
              <a:t/>
            </a:r>
            <a:br>
              <a:rPr lang="kk-KZ" b="1" dirty="0">
                <a:solidFill>
                  <a:srgbClr val="C00000"/>
                </a:solidFill>
                <a:latin typeface="Times New Roman" pitchFamily="18" charset="0"/>
                <a:cs typeface="Times New Roman" pitchFamily="18" charset="0"/>
              </a:rPr>
            </a:br>
            <a:r>
              <a:rPr lang="kk-KZ" b="1" dirty="0">
                <a:solidFill>
                  <a:srgbClr val="C00000"/>
                </a:solidFill>
                <a:latin typeface="Times New Roman" pitchFamily="18" charset="0"/>
                <a:cs typeface="Times New Roman" pitchFamily="18" charset="0"/>
              </a:rPr>
              <a:t>                                        </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5072074"/>
            <a:ext cx="6400800" cy="1368151"/>
          </a:xfrm>
        </p:spPr>
        <p:txBody>
          <a:bodyPr>
            <a:normAutofit/>
          </a:bodyPr>
          <a:lstStyle/>
          <a:p>
            <a:r>
              <a:rPr lang="ru-RU" sz="2400" b="1" dirty="0" err="1">
                <a:solidFill>
                  <a:srgbClr val="002060"/>
                </a:solidFill>
                <a:latin typeface="Times New Roman" pitchFamily="18" charset="0"/>
                <a:cs typeface="Times New Roman" pitchFamily="18" charset="0"/>
              </a:rPr>
              <a:t>Жалаушинова</a:t>
            </a:r>
            <a:r>
              <a:rPr lang="ru-RU" sz="2400" b="1" dirty="0">
                <a:solidFill>
                  <a:srgbClr val="002060"/>
                </a:solidFill>
                <a:latin typeface="Times New Roman" pitchFamily="18" charset="0"/>
                <a:cs typeface="Times New Roman" pitchFamily="18" charset="0"/>
              </a:rPr>
              <a:t> Лира </a:t>
            </a:r>
            <a:r>
              <a:rPr lang="ru-RU" sz="2400" b="1" dirty="0" err="1" smtClean="0">
                <a:solidFill>
                  <a:srgbClr val="002060"/>
                </a:solidFill>
                <a:latin typeface="Times New Roman" pitchFamily="18" charset="0"/>
                <a:cs typeface="Times New Roman" pitchFamily="18" charset="0"/>
              </a:rPr>
              <a:t>Мухаметкановна</a:t>
            </a:r>
            <a:r>
              <a:rPr lang="ru-RU" sz="2400" b="1" dirty="0" smtClean="0">
                <a:solidFill>
                  <a:srgbClr val="002060"/>
                </a:solidFill>
                <a:latin typeface="Times New Roman" pitchFamily="18" charset="0"/>
                <a:cs typeface="Times New Roman" pitchFamily="18" charset="0"/>
              </a:rPr>
              <a:t>, </a:t>
            </a:r>
          </a:p>
          <a:p>
            <a:r>
              <a:rPr lang="kk-KZ" sz="2400" b="1" dirty="0" smtClean="0">
                <a:solidFill>
                  <a:srgbClr val="002060"/>
                </a:solidFill>
                <a:latin typeface="Times New Roman" pitchFamily="18" charset="0"/>
                <a:cs typeface="Times New Roman" pitchFamily="18" charset="0"/>
              </a:rPr>
              <a:t>Ахметова Брикжан Елшатбековна</a:t>
            </a:r>
            <a:endParaRPr lang="ru-RU" sz="2400" b="1" dirty="0">
              <a:solidFill>
                <a:srgbClr val="002060"/>
              </a:solidFill>
              <a:latin typeface="Times New Roman" pitchFamily="18" charset="0"/>
              <a:cs typeface="Times New Roman" pitchFamily="18" charset="0"/>
            </a:endParaRPr>
          </a:p>
          <a:p>
            <a:r>
              <a:rPr lang="ru-RU" sz="2400" b="1" dirty="0" smtClean="0">
                <a:solidFill>
                  <a:srgbClr val="002060"/>
                </a:solidFill>
                <a:latin typeface="Times New Roman" pitchFamily="18" charset="0"/>
                <a:cs typeface="Times New Roman" pitchFamily="18" charset="0"/>
              </a:rPr>
              <a:t>11.04.2025 </a:t>
            </a:r>
            <a:r>
              <a:rPr lang="ru-RU" sz="2400" b="1" dirty="0" err="1" smtClean="0">
                <a:solidFill>
                  <a:srgbClr val="002060"/>
                </a:solidFill>
                <a:latin typeface="Times New Roman" pitchFamily="18" charset="0"/>
                <a:cs typeface="Times New Roman" pitchFamily="18" charset="0"/>
              </a:rPr>
              <a:t>жыл</a:t>
            </a:r>
            <a:endParaRPr lang="ru-RU" sz="2400" b="1" dirty="0">
              <a:solidFill>
                <a:srgbClr val="002060"/>
              </a:solidFill>
              <a:latin typeface="Times New Roman" pitchFamily="18" charset="0"/>
              <a:cs typeface="Times New Roman" pitchFamily="18" charset="0"/>
            </a:endParaRPr>
          </a:p>
        </p:txBody>
      </p:sp>
      <p:pic>
        <p:nvPicPr>
          <p:cNvPr id="4" name="Рисунок 1" descr="Описание: C:\Users\NAO\Desktop\логотип\2.png"/>
          <p:cNvPicPr>
            <a:picLocks noChangeAspect="1" noChangeArrowheads="1"/>
          </p:cNvPicPr>
          <p:nvPr/>
        </p:nvPicPr>
        <p:blipFill>
          <a:blip r:embed="rId2" cstate="print"/>
          <a:srcRect/>
          <a:stretch>
            <a:fillRect/>
          </a:stretch>
        </p:blipFill>
        <p:spPr bwMode="auto">
          <a:xfrm>
            <a:off x="7236296" y="5072074"/>
            <a:ext cx="1693422" cy="1619657"/>
          </a:xfrm>
          <a:prstGeom prst="rect">
            <a:avLst/>
          </a:prstGeom>
          <a:noFill/>
          <a:ln w="9525">
            <a:noFill/>
            <a:miter lim="800000"/>
            <a:headEnd/>
            <a:tailEnd/>
          </a:ln>
        </p:spPr>
      </p:pic>
    </p:spTree>
    <p:extLst>
      <p:ext uri="{BB962C8B-B14F-4D97-AF65-F5344CB8AC3E}">
        <p14:creationId xmlns:p14="http://schemas.microsoft.com/office/powerpoint/2010/main" val="3998733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188640"/>
            <a:ext cx="5040560" cy="1872208"/>
          </a:xfrm>
        </p:spPr>
        <p:txBody>
          <a:bodyPr>
            <a:normAutofit/>
          </a:bodyPr>
          <a:lstStyle/>
          <a:p>
            <a:r>
              <a:rPr lang="kk-KZ" sz="3200" b="1" dirty="0" smtClean="0">
                <a:latin typeface="Times New Roman" panose="02020603050405020304" pitchFamily="18" charset="0"/>
                <a:cs typeface="Times New Roman" panose="02020603050405020304" pitchFamily="18" charset="0"/>
              </a:rPr>
              <a:t>   </a:t>
            </a:r>
            <a:r>
              <a:rPr lang="kk-KZ" sz="3200" b="1" dirty="0" smtClean="0">
                <a:solidFill>
                  <a:srgbClr val="002060"/>
                </a:solidFill>
                <a:latin typeface="Times New Roman" panose="02020603050405020304" pitchFamily="18" charset="0"/>
                <a:cs typeface="Times New Roman" panose="02020603050405020304" pitchFamily="18" charset="0"/>
              </a:rPr>
              <a:t>Асық, тоғызқұмалақ ойыны</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131840" y="1700808"/>
            <a:ext cx="5544616" cy="4200784"/>
          </a:xfrm>
        </p:spPr>
        <p:txBody>
          <a:bodyPr>
            <a:normAutofit fontScale="92500" lnSpcReduction="10000"/>
          </a:bodyPr>
          <a:lstStyle/>
          <a:p>
            <a:pPr marL="0" indent="0" algn="just">
              <a:buNone/>
            </a:pPr>
            <a:r>
              <a:rPr lang="kk-KZ" sz="2800" dirty="0" smtClean="0"/>
              <a:t>	</a:t>
            </a:r>
            <a:r>
              <a:rPr lang="kk-KZ" sz="2800" dirty="0" smtClean="0">
                <a:solidFill>
                  <a:srgbClr val="002060"/>
                </a:solidFill>
                <a:latin typeface="Times New Roman" pitchFamily="18" charset="0"/>
                <a:cs typeface="Times New Roman" pitchFamily="18" charset="0"/>
              </a:rPr>
              <a:t>Бұл дидактикалық </a:t>
            </a:r>
            <a:r>
              <a:rPr lang="kk-KZ" sz="2800" dirty="0">
                <a:solidFill>
                  <a:srgbClr val="002060"/>
                </a:solidFill>
                <a:latin typeface="Times New Roman" pitchFamily="18" charset="0"/>
                <a:cs typeface="Times New Roman" pitchFamily="18" charset="0"/>
              </a:rPr>
              <a:t>ойын </a:t>
            </a:r>
            <a:r>
              <a:rPr lang="kk-KZ" sz="2800" dirty="0" smtClean="0">
                <a:solidFill>
                  <a:srgbClr val="002060"/>
                </a:solidFill>
                <a:latin typeface="Times New Roman" pitchFamily="18" charset="0"/>
                <a:cs typeface="Times New Roman" pitchFamily="18" charset="0"/>
              </a:rPr>
              <a:t>түрлері </a:t>
            </a:r>
            <a:r>
              <a:rPr lang="kk-KZ" sz="2800" dirty="0">
                <a:solidFill>
                  <a:srgbClr val="002060"/>
                </a:solidFill>
                <a:latin typeface="Times New Roman" pitchFamily="18" charset="0"/>
                <a:cs typeface="Times New Roman" pitchFamily="18" charset="0"/>
              </a:rPr>
              <a:t>элементтерін күнделікті ұйымдастырылған оқу қызметінде қолдану мектепке дейінгі жастағы балалардың танымдық қабілеттерін дамытумен қатар қимыл-қозғалысын реттеуге, дене күштерін жетілдіруге, ұсақ қол моторикасын дамытып, дене сымбатын қалыптастыруға, сөз қорларын байытып, есептеп үйренуге бағытталған. </a:t>
            </a:r>
            <a:endParaRPr lang="x-none" sz="28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1" descr="Описание: C:\Users\NAO\Desktop\логотип\2.png">
            <a:extLst>
              <a:ext uri="{FF2B5EF4-FFF2-40B4-BE49-F238E27FC236}">
                <a16:creationId xmlns:a16="http://schemas.microsoft.com/office/drawing/2014/main" xmlns="" id="{E4B871E5-22D8-4012-948C-7F6F96637E7C}"/>
              </a:ext>
            </a:extLst>
          </p:cNvPr>
          <p:cNvPicPr>
            <a:picLocks noChangeAspect="1" noChangeArrowheads="1"/>
          </p:cNvPicPr>
          <p:nvPr/>
        </p:nvPicPr>
        <p:blipFill>
          <a:blip r:embed="rId2" cstate="print"/>
          <a:srcRect/>
          <a:stretch>
            <a:fillRect/>
          </a:stretch>
        </p:blipFill>
        <p:spPr bwMode="auto">
          <a:xfrm>
            <a:off x="6948264" y="5127042"/>
            <a:ext cx="1981454" cy="1549101"/>
          </a:xfrm>
          <a:prstGeom prst="rect">
            <a:avLst/>
          </a:prstGeom>
          <a:noFill/>
          <a:ln w="9525">
            <a:noFill/>
            <a:miter lim="800000"/>
            <a:headEnd/>
            <a:tailEnd/>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48" y="1556792"/>
            <a:ext cx="251100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Админ\Desktop\008f88ed-2d31-44c2-abdc-85cb9367f3c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847" y="3501008"/>
            <a:ext cx="2511002" cy="194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608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908720"/>
            <a:ext cx="5040560" cy="1368152"/>
          </a:xfrm>
        </p:spPr>
        <p:txBody>
          <a:bodyPr>
            <a:normAutofit/>
          </a:bodyPr>
          <a:lstStyle/>
          <a:p>
            <a:r>
              <a:rPr lang="kk-KZ" sz="3200" b="1" dirty="0" smtClean="0">
                <a:solidFill>
                  <a:srgbClr val="002060"/>
                </a:solidFill>
                <a:latin typeface="Times New Roman" panose="02020603050405020304" pitchFamily="18" charset="0"/>
                <a:cs typeface="Times New Roman" panose="02020603050405020304" pitchFamily="18" charset="0"/>
              </a:rPr>
              <a:t>Киізбен жұмыс </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131840" y="2276872"/>
            <a:ext cx="5544616" cy="3009078"/>
          </a:xfrm>
        </p:spPr>
        <p:txBody>
          <a:bodyPr>
            <a:normAutofit fontScale="92500" lnSpcReduction="10000"/>
          </a:bodyPr>
          <a:lstStyle/>
          <a:p>
            <a:r>
              <a:rPr lang="kk-KZ" sz="2800" dirty="0" smtClean="0"/>
              <a:t>	</a:t>
            </a:r>
            <a:r>
              <a:rPr lang="kk-KZ" sz="2800" dirty="0" smtClean="0">
                <a:solidFill>
                  <a:srgbClr val="002060"/>
                </a:solidFill>
                <a:latin typeface="Times New Roman" pitchFamily="18" charset="0"/>
                <a:cs typeface="Times New Roman" pitchFamily="18" charset="0"/>
              </a:rPr>
              <a:t>Киізден </a:t>
            </a:r>
            <a:r>
              <a:rPr lang="kk-KZ" sz="2800" dirty="0">
                <a:solidFill>
                  <a:srgbClr val="002060"/>
                </a:solidFill>
                <a:latin typeface="Times New Roman" pitchFamily="18" charset="0"/>
                <a:cs typeface="Times New Roman" pitchFamily="18" charset="0"/>
              </a:rPr>
              <a:t>жасалған заттардан кесте </a:t>
            </a:r>
            <a:r>
              <a:rPr lang="kk-KZ" sz="2800" dirty="0" smtClean="0">
                <a:solidFill>
                  <a:srgbClr val="002060"/>
                </a:solidFill>
                <a:latin typeface="Times New Roman" pitchFamily="18" charset="0"/>
                <a:cs typeface="Times New Roman" pitchFamily="18" charset="0"/>
              </a:rPr>
              <a:t>тігу, түрлі түсті ою түрлерімен сәйкестендіру. </a:t>
            </a:r>
            <a:r>
              <a:rPr lang="kk-KZ" sz="2800" dirty="0">
                <a:solidFill>
                  <a:srgbClr val="002060"/>
                </a:solidFill>
                <a:latin typeface="Times New Roman" pitchFamily="18" charset="0"/>
                <a:cs typeface="Times New Roman" pitchFamily="18" charset="0"/>
              </a:rPr>
              <a:t>Ірі, ұсақ саусақ моторикасын дамытады, зейінін тұрақтандырады, сабырлылыққа шақырады, түстерді ажыратады, координациясын жетілдіреді</a:t>
            </a:r>
            <a:r>
              <a:rPr lang="kk-KZ" sz="2800" dirty="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5" name="Рисунок 1" descr="Описание: C:\Users\NAO\Desktop\логотип\2.png">
            <a:extLst>
              <a:ext uri="{FF2B5EF4-FFF2-40B4-BE49-F238E27FC236}">
                <a16:creationId xmlns:a16="http://schemas.microsoft.com/office/drawing/2014/main" xmlns="" id="{E4B871E5-22D8-4012-948C-7F6F96637E7C}"/>
              </a:ext>
            </a:extLst>
          </p:cNvPr>
          <p:cNvPicPr>
            <a:picLocks noChangeAspect="1" noChangeArrowheads="1"/>
          </p:cNvPicPr>
          <p:nvPr/>
        </p:nvPicPr>
        <p:blipFill>
          <a:blip r:embed="rId2" cstate="print"/>
          <a:srcRect/>
          <a:stretch>
            <a:fillRect/>
          </a:stretch>
        </p:blipFill>
        <p:spPr bwMode="auto">
          <a:xfrm>
            <a:off x="6948264" y="5127042"/>
            <a:ext cx="1981454" cy="1549101"/>
          </a:xfrm>
          <a:prstGeom prst="rect">
            <a:avLst/>
          </a:prstGeom>
          <a:noFill/>
          <a:ln w="9525">
            <a:noFill/>
            <a:miter lim="800000"/>
            <a:headEnd/>
            <a:tailEnd/>
          </a:ln>
        </p:spPr>
      </p:pic>
      <p:pic>
        <p:nvPicPr>
          <p:cNvPr id="4098" name="Picture 2" descr="C:\Users\Админ\Desktop\9815083e-07ab-4dfb-9a42-c612996629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40" y="1340768"/>
            <a:ext cx="2160240" cy="176303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Админ\Desktop\2d5acdf6-5a37-4d89-9f35-46e232dae3f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353" y="3429000"/>
            <a:ext cx="2160240" cy="185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671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1143000"/>
          </a:xfrm>
        </p:spPr>
        <p:txBody>
          <a:bodyPr>
            <a:normAutofit/>
          </a:bodyPr>
          <a:lstStyle/>
          <a:p>
            <a:r>
              <a:rPr lang="ru-RU" sz="3600" b="1" dirty="0" err="1" smtClean="0">
                <a:solidFill>
                  <a:srgbClr val="002060"/>
                </a:solidFill>
                <a:latin typeface="Times New Roman" pitchFamily="18" charset="0"/>
                <a:cs typeface="Times New Roman" pitchFamily="18" charset="0"/>
              </a:rPr>
              <a:t>Қамшы</a:t>
            </a:r>
            <a:r>
              <a:rPr lang="ru-RU" sz="3600" b="1" dirty="0" smtClean="0">
                <a:solidFill>
                  <a:srgbClr val="002060"/>
                </a:solidFill>
                <a:latin typeface="Times New Roman" pitchFamily="18" charset="0"/>
                <a:cs typeface="Times New Roman" pitchFamily="18" charset="0"/>
              </a:rPr>
              <a:t> </a:t>
            </a:r>
            <a:r>
              <a:rPr lang="ru-RU" sz="3600" b="1" dirty="0" err="1" smtClean="0">
                <a:solidFill>
                  <a:srgbClr val="002060"/>
                </a:solidFill>
                <a:latin typeface="Times New Roman" pitchFamily="18" charset="0"/>
                <a:cs typeface="Times New Roman" pitchFamily="18" charset="0"/>
              </a:rPr>
              <a:t>өру</a:t>
            </a:r>
            <a:r>
              <a:rPr lang="ru-RU" sz="3600" b="1" dirty="0" smtClean="0">
                <a:solidFill>
                  <a:srgbClr val="002060"/>
                </a:solidFill>
                <a:latin typeface="Times New Roman" pitchFamily="18" charset="0"/>
                <a:cs typeface="Times New Roman" pitchFamily="18" charset="0"/>
              </a:rPr>
              <a:t>, </a:t>
            </a:r>
            <a:r>
              <a:rPr lang="ru-RU" sz="3600" b="1" dirty="0" err="1" smtClean="0">
                <a:solidFill>
                  <a:srgbClr val="002060"/>
                </a:solidFill>
                <a:latin typeface="Times New Roman" pitchFamily="18" charset="0"/>
                <a:cs typeface="Times New Roman" pitchFamily="18" charset="0"/>
              </a:rPr>
              <a:t>ұршық</a:t>
            </a:r>
            <a:r>
              <a:rPr lang="ru-RU" sz="3600" b="1" dirty="0" smtClean="0">
                <a:solidFill>
                  <a:srgbClr val="002060"/>
                </a:solidFill>
                <a:latin typeface="Times New Roman" pitchFamily="18" charset="0"/>
                <a:cs typeface="Times New Roman" pitchFamily="18" charset="0"/>
              </a:rPr>
              <a:t> </a:t>
            </a:r>
            <a:r>
              <a:rPr lang="ru-RU" sz="3600" b="1" dirty="0" err="1" smtClean="0">
                <a:solidFill>
                  <a:srgbClr val="002060"/>
                </a:solidFill>
                <a:latin typeface="Times New Roman" pitchFamily="18" charset="0"/>
                <a:cs typeface="Times New Roman" pitchFamily="18" charset="0"/>
              </a:rPr>
              <a:t>иіру</a:t>
            </a:r>
            <a:endParaRPr lang="ru-RU" sz="3600" b="1" dirty="0">
              <a:solidFill>
                <a:srgbClr val="002060"/>
              </a:solidFill>
            </a:endParaRPr>
          </a:p>
        </p:txBody>
      </p:sp>
      <p:sp>
        <p:nvSpPr>
          <p:cNvPr id="3" name="Объект 2"/>
          <p:cNvSpPr>
            <a:spLocks noGrp="1"/>
          </p:cNvSpPr>
          <p:nvPr>
            <p:ph idx="1"/>
          </p:nvPr>
        </p:nvSpPr>
        <p:spPr>
          <a:xfrm>
            <a:off x="582687" y="2060849"/>
            <a:ext cx="4402832" cy="3456383"/>
          </a:xfrm>
        </p:spPr>
        <p:txBody>
          <a:bodyPr/>
          <a:lstStyle/>
          <a:p>
            <a:r>
              <a:rPr lang="ru-RU" dirty="0" err="1" smtClean="0">
                <a:solidFill>
                  <a:srgbClr val="002060"/>
                </a:solidFill>
                <a:latin typeface="Times New Roman" pitchFamily="18" charset="0"/>
                <a:cs typeface="Times New Roman" pitchFamily="18" charset="0"/>
              </a:rPr>
              <a:t>Екі</a:t>
            </a:r>
            <a:r>
              <a:rPr lang="ru-RU" dirty="0" smtClean="0">
                <a:solidFill>
                  <a:srgbClr val="002060"/>
                </a:solidFill>
                <a:latin typeface="Times New Roman" pitchFamily="18" charset="0"/>
                <a:cs typeface="Times New Roman" pitchFamily="18" charset="0"/>
              </a:rPr>
              <a:t> </a:t>
            </a:r>
            <a:r>
              <a:rPr lang="ru-RU" dirty="0">
                <a:solidFill>
                  <a:srgbClr val="002060"/>
                </a:solidFill>
                <a:latin typeface="Times New Roman" pitchFamily="18" charset="0"/>
                <a:cs typeface="Times New Roman" pitchFamily="18" charset="0"/>
              </a:rPr>
              <a:t>ми жарты </a:t>
            </a:r>
            <a:r>
              <a:rPr lang="ru-RU" dirty="0" err="1">
                <a:solidFill>
                  <a:srgbClr val="002060"/>
                </a:solidFill>
                <a:latin typeface="Times New Roman" pitchFamily="18" charset="0"/>
                <a:cs typeface="Times New Roman" pitchFamily="18" charset="0"/>
              </a:rPr>
              <a:t>шарының</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қызметін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белсендіреді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Есте</a:t>
            </a:r>
            <a:r>
              <a:rPr lang="ru-RU" dirty="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сақтау</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қабілетін</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арттырады</a:t>
            </a:r>
            <a:r>
              <a:rPr lang="ru-RU" dirty="0" smtClean="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Тактильді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сезімдерін</a:t>
            </a:r>
            <a:r>
              <a:rPr lang="ru-RU" dirty="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дамытады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4" name="AutoShape 2" descr="Қайыстан қамшы өріп, жүген түйген"/>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Қайыстан қамшы өріп, жүген түйген"/>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410" y="1772816"/>
            <a:ext cx="291465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922" y="3789040"/>
            <a:ext cx="2912825" cy="192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620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dirty="0" smtClean="0">
                <a:solidFill>
                  <a:srgbClr val="002060"/>
                </a:solidFill>
                <a:latin typeface="Times New Roman" pitchFamily="18" charset="0"/>
                <a:cs typeface="Times New Roman" pitchFamily="18" charset="0"/>
              </a:rPr>
              <a:t>Үздіксіз жұмыс:</a:t>
            </a:r>
            <a:endParaRPr lang="ru-RU"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a:xfrm>
            <a:off x="395536" y="1124744"/>
            <a:ext cx="8291264" cy="5001419"/>
          </a:xfrm>
        </p:spPr>
        <p:txBody>
          <a:bodyPr>
            <a:normAutofit fontScale="70000" lnSpcReduction="20000"/>
          </a:bodyPr>
          <a:lstStyle/>
          <a:p>
            <a:pPr marL="0" indent="0">
              <a:buNone/>
            </a:pPr>
            <a:endParaRPr lang="kk-KZ" sz="3600" dirty="0" smtClean="0">
              <a:solidFill>
                <a:srgbClr val="002060"/>
              </a:solidFill>
              <a:latin typeface="Times New Roman" pitchFamily="18" charset="0"/>
              <a:cs typeface="Times New Roman" pitchFamily="18" charset="0"/>
            </a:endParaRPr>
          </a:p>
          <a:p>
            <a:r>
              <a:rPr lang="kk-KZ" sz="3600" dirty="0">
                <a:solidFill>
                  <a:srgbClr val="002060"/>
                </a:solidFill>
                <a:latin typeface="Times New Roman" pitchFamily="18" charset="0"/>
                <a:cs typeface="Times New Roman" pitchFamily="18" charset="0"/>
              </a:rPr>
              <a:t>Мидың белсенділігін артыратын берілген арнайы жаттығулар арқылы нейрондар арасындағы жаңа байланыстар </a:t>
            </a:r>
            <a:r>
              <a:rPr lang="kk-KZ" sz="3600" dirty="0" smtClean="0">
                <a:solidFill>
                  <a:srgbClr val="002060"/>
                </a:solidFill>
                <a:latin typeface="Times New Roman" pitchFamily="18" charset="0"/>
                <a:cs typeface="Times New Roman" pitchFamily="18" charset="0"/>
              </a:rPr>
              <a:t>қалыптасады; </a:t>
            </a:r>
            <a:endParaRPr lang="ru-RU" sz="3600" dirty="0">
              <a:solidFill>
                <a:srgbClr val="002060"/>
              </a:solidFill>
              <a:latin typeface="Times New Roman" pitchFamily="18" charset="0"/>
              <a:cs typeface="Times New Roman" pitchFamily="18" charset="0"/>
            </a:endParaRPr>
          </a:p>
          <a:p>
            <a:r>
              <a:rPr lang="kk-KZ" sz="3600" dirty="0">
                <a:solidFill>
                  <a:srgbClr val="002060"/>
                </a:solidFill>
                <a:latin typeface="Times New Roman" pitchFamily="18" charset="0"/>
                <a:cs typeface="Times New Roman" pitchFamily="18" charset="0"/>
              </a:rPr>
              <a:t>Зейін мен концентрацияны жақсартады-көп тапсырманы  қатар орындау немесе күрделі ақпаратты өңдеу қабілетін </a:t>
            </a:r>
            <a:r>
              <a:rPr lang="kk-KZ" sz="3600" dirty="0" smtClean="0">
                <a:solidFill>
                  <a:srgbClr val="002060"/>
                </a:solidFill>
                <a:latin typeface="Times New Roman" pitchFamily="18" charset="0"/>
                <a:cs typeface="Times New Roman" pitchFamily="18" charset="0"/>
              </a:rPr>
              <a:t>күшейтеді; </a:t>
            </a:r>
            <a:endParaRPr lang="ru-RU" sz="3600" dirty="0">
              <a:solidFill>
                <a:srgbClr val="002060"/>
              </a:solidFill>
              <a:latin typeface="Times New Roman" pitchFamily="18" charset="0"/>
              <a:cs typeface="Times New Roman" pitchFamily="18" charset="0"/>
            </a:endParaRPr>
          </a:p>
          <a:p>
            <a:r>
              <a:rPr lang="kk-KZ" sz="3600" dirty="0">
                <a:solidFill>
                  <a:srgbClr val="002060"/>
                </a:solidFill>
                <a:latin typeface="Times New Roman" pitchFamily="18" charset="0"/>
                <a:cs typeface="Times New Roman" pitchFamily="18" charset="0"/>
              </a:rPr>
              <a:t>Стресті азайтады- алынған жаттығулар босаңсуға көмектеседі, бұл күйзеліске төзімділікті </a:t>
            </a:r>
            <a:r>
              <a:rPr lang="kk-KZ" sz="3600" dirty="0" smtClean="0">
                <a:solidFill>
                  <a:srgbClr val="002060"/>
                </a:solidFill>
                <a:latin typeface="Times New Roman" pitchFamily="18" charset="0"/>
                <a:cs typeface="Times New Roman" pitchFamily="18" charset="0"/>
              </a:rPr>
              <a:t>арттырады; </a:t>
            </a:r>
            <a:endParaRPr lang="ru-RU" sz="3600" dirty="0">
              <a:solidFill>
                <a:srgbClr val="002060"/>
              </a:solidFill>
              <a:latin typeface="Times New Roman" pitchFamily="18" charset="0"/>
              <a:cs typeface="Times New Roman" pitchFamily="18" charset="0"/>
            </a:endParaRPr>
          </a:p>
          <a:p>
            <a:r>
              <a:rPr lang="kk-KZ" sz="3600" dirty="0">
                <a:solidFill>
                  <a:srgbClr val="002060"/>
                </a:solidFill>
                <a:latin typeface="Times New Roman" pitchFamily="18" charset="0"/>
                <a:cs typeface="Times New Roman" pitchFamily="18" charset="0"/>
              </a:rPr>
              <a:t>Жадыны жақсартады-есте сақтау қабілетін күшейтіп, ақпаратты тез қабылдауға </a:t>
            </a:r>
            <a:r>
              <a:rPr lang="kk-KZ" sz="3600" dirty="0" smtClean="0">
                <a:solidFill>
                  <a:srgbClr val="002060"/>
                </a:solidFill>
                <a:latin typeface="Times New Roman" pitchFamily="18" charset="0"/>
                <a:cs typeface="Times New Roman" pitchFamily="18" charset="0"/>
              </a:rPr>
              <a:t>үйретеді; </a:t>
            </a:r>
            <a:endParaRPr lang="ru-RU" sz="3600" dirty="0">
              <a:solidFill>
                <a:srgbClr val="002060"/>
              </a:solidFill>
              <a:latin typeface="Times New Roman" pitchFamily="18" charset="0"/>
              <a:cs typeface="Times New Roman" pitchFamily="18" charset="0"/>
            </a:endParaRPr>
          </a:p>
          <a:p>
            <a:r>
              <a:rPr lang="kk-KZ" sz="3600" dirty="0">
                <a:solidFill>
                  <a:srgbClr val="002060"/>
                </a:solidFill>
                <a:latin typeface="Times New Roman" pitchFamily="18" charset="0"/>
                <a:cs typeface="Times New Roman" pitchFamily="18" charset="0"/>
              </a:rPr>
              <a:t>Жүйелі түрде қолдану ми жұмысын жақсартып, когнитивті мүмкіндіктерді арттыруға көмектеседі.</a:t>
            </a:r>
            <a:endParaRPr lang="ru-RU" sz="3600" dirty="0">
              <a:solidFill>
                <a:srgbClr val="002060"/>
              </a:solidFill>
              <a:latin typeface="Times New Roman" pitchFamily="18" charset="0"/>
              <a:cs typeface="Times New Roman" pitchFamily="18" charset="0"/>
            </a:endParaRPr>
          </a:p>
          <a:p>
            <a:pPr marL="0" indent="0">
              <a:buNone/>
            </a:pPr>
            <a:r>
              <a:rPr lang="kk-KZ" sz="3600" dirty="0" smtClean="0">
                <a:solidFill>
                  <a:srgbClr val="002060"/>
                </a:solidFill>
                <a:latin typeface="Times New Roman" pitchFamily="18" charset="0"/>
                <a:cs typeface="Times New Roman" pitchFamily="18" charset="0"/>
              </a:rPr>
              <a:t> </a:t>
            </a:r>
          </a:p>
          <a:p>
            <a:pPr marL="0" indent="0">
              <a:buNone/>
            </a:pPr>
            <a:endParaRPr lang="kk-KZ" sz="2400" dirty="0" smtClean="0">
              <a:solidFill>
                <a:srgbClr val="002060"/>
              </a:solidFill>
              <a:latin typeface="Times New Roman" pitchFamily="18" charset="0"/>
              <a:cs typeface="Times New Roman" pitchFamily="18" charset="0"/>
            </a:endParaRPr>
          </a:p>
        </p:txBody>
      </p:sp>
      <p:pic>
        <p:nvPicPr>
          <p:cNvPr id="4" name="Рисунок 1" descr="Описание: C:\Users\NAO\Desktop\логотип\2.png"/>
          <p:cNvPicPr>
            <a:picLocks noChangeAspect="1" noChangeArrowheads="1"/>
          </p:cNvPicPr>
          <p:nvPr/>
        </p:nvPicPr>
        <p:blipFill>
          <a:blip r:embed="rId2" cstate="print"/>
          <a:srcRect/>
          <a:stretch>
            <a:fillRect/>
          </a:stretch>
        </p:blipFill>
        <p:spPr bwMode="auto">
          <a:xfrm>
            <a:off x="7236296" y="5072074"/>
            <a:ext cx="1693422" cy="1619657"/>
          </a:xfrm>
          <a:prstGeom prst="rect">
            <a:avLst/>
          </a:prstGeom>
          <a:noFill/>
          <a:ln w="9525">
            <a:noFill/>
            <a:miter lim="800000"/>
            <a:headEnd/>
            <a:tailEnd/>
          </a:ln>
        </p:spPr>
      </p:pic>
    </p:spTree>
    <p:extLst>
      <p:ext uri="{BB962C8B-B14F-4D97-AF65-F5344CB8AC3E}">
        <p14:creationId xmlns:p14="http://schemas.microsoft.com/office/powerpoint/2010/main" val="1307670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dirty="0" smtClean="0">
                <a:solidFill>
                  <a:srgbClr val="002060"/>
                </a:solidFill>
                <a:latin typeface="Times New Roman" pitchFamily="18" charset="0"/>
                <a:cs typeface="Times New Roman" pitchFamily="18" charset="0"/>
              </a:rPr>
              <a:t>Мамандыққа бағыттау:</a:t>
            </a:r>
            <a:endParaRPr lang="ru-RU"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a:xfrm>
            <a:off x="395536" y="1124744"/>
            <a:ext cx="8291264" cy="5001419"/>
          </a:xfrm>
        </p:spPr>
        <p:txBody>
          <a:bodyPr>
            <a:normAutofit lnSpcReduction="10000"/>
          </a:bodyPr>
          <a:lstStyle/>
          <a:p>
            <a:pPr marL="0" indent="0">
              <a:buNone/>
            </a:pPr>
            <a:r>
              <a:rPr lang="kk-KZ" dirty="0" smtClean="0">
                <a:solidFill>
                  <a:srgbClr val="002060"/>
                </a:solidFill>
                <a:latin typeface="Times New Roman" pitchFamily="18" charset="0"/>
                <a:cs typeface="Times New Roman" pitchFamily="18" charset="0"/>
              </a:rPr>
              <a:t>Қазіргі </a:t>
            </a:r>
            <a:r>
              <a:rPr lang="kk-KZ" dirty="0">
                <a:solidFill>
                  <a:srgbClr val="002060"/>
                </a:solidFill>
                <a:latin typeface="Times New Roman" pitchFamily="18" charset="0"/>
                <a:cs typeface="Times New Roman" pitchFamily="18" charset="0"/>
              </a:rPr>
              <a:t>таңда бұндай балалармен жарыстар сирек, дегенменде таланты бар балаларды сахна мәдениетімен таныстыру міндетіміз, Биге, әнге бейімдерін арттыру –осы бойынша биылғы жылы балаларымызды, шексіз шығармашыық жобасына, Дарын қанатында оқшылар шығармашылық сарайы қызметкерлері ұсынған жарыстарға апардық мектебімізде қалалық  «Егіз-Лебіз» </a:t>
            </a:r>
            <a:endParaRPr lang="kk-KZ" dirty="0" smtClean="0">
              <a:solidFill>
                <a:srgbClr val="002060"/>
              </a:solidFill>
              <a:latin typeface="Times New Roman" pitchFamily="18" charset="0"/>
              <a:cs typeface="Times New Roman" pitchFamily="18" charset="0"/>
            </a:endParaRPr>
          </a:p>
          <a:p>
            <a:pPr marL="0" indent="0">
              <a:buNone/>
            </a:pPr>
            <a:r>
              <a:rPr lang="kk-KZ" dirty="0" smtClean="0">
                <a:solidFill>
                  <a:srgbClr val="002060"/>
                </a:solidFill>
                <a:latin typeface="Times New Roman" pitchFamily="18" charset="0"/>
                <a:cs typeface="Times New Roman" pitchFamily="18" charset="0"/>
              </a:rPr>
              <a:t>байқауы </a:t>
            </a:r>
            <a:r>
              <a:rPr lang="kk-KZ" dirty="0">
                <a:solidFill>
                  <a:srgbClr val="002060"/>
                </a:solidFill>
                <a:latin typeface="Times New Roman" pitchFamily="18" charset="0"/>
                <a:cs typeface="Times New Roman" pitchFamily="18" charset="0"/>
              </a:rPr>
              <a:t>өткізілді. </a:t>
            </a:r>
            <a:endParaRPr lang="kk-KZ" sz="2400" dirty="0" smtClean="0">
              <a:solidFill>
                <a:srgbClr val="002060"/>
              </a:solidFill>
              <a:latin typeface="Times New Roman" pitchFamily="18" charset="0"/>
              <a:cs typeface="Times New Roman" pitchFamily="18" charset="0"/>
            </a:endParaRPr>
          </a:p>
        </p:txBody>
      </p:sp>
      <p:pic>
        <p:nvPicPr>
          <p:cNvPr id="4" name="Рисунок 1" descr="Описание: C:\Users\NAO\Desktop\логотип\2.png"/>
          <p:cNvPicPr>
            <a:picLocks noChangeAspect="1" noChangeArrowheads="1"/>
          </p:cNvPicPr>
          <p:nvPr/>
        </p:nvPicPr>
        <p:blipFill>
          <a:blip r:embed="rId2" cstate="print"/>
          <a:srcRect/>
          <a:stretch>
            <a:fillRect/>
          </a:stretch>
        </p:blipFill>
        <p:spPr bwMode="auto">
          <a:xfrm>
            <a:off x="7236296" y="5072074"/>
            <a:ext cx="1693422" cy="1619657"/>
          </a:xfrm>
          <a:prstGeom prst="rect">
            <a:avLst/>
          </a:prstGeom>
          <a:noFill/>
          <a:ln w="9525">
            <a:noFill/>
            <a:miter lim="800000"/>
            <a:headEnd/>
            <a:tailEnd/>
          </a:ln>
        </p:spPr>
      </p:pic>
    </p:spTree>
    <p:extLst>
      <p:ext uri="{BB962C8B-B14F-4D97-AF65-F5344CB8AC3E}">
        <p14:creationId xmlns:p14="http://schemas.microsoft.com/office/powerpoint/2010/main" val="2998757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9483" y="0"/>
            <a:ext cx="8229600" cy="1143000"/>
          </a:xfrm>
        </p:spPr>
        <p:txBody>
          <a:bodyPr>
            <a:normAutofit/>
          </a:bodyPr>
          <a:lstStyle/>
          <a:p>
            <a:r>
              <a:rPr lang="ru-RU" sz="3600" b="1" dirty="0" err="1" smtClean="0">
                <a:solidFill>
                  <a:srgbClr val="002060"/>
                </a:solidFill>
                <a:latin typeface="Times New Roman" pitchFamily="18" charset="0"/>
                <a:cs typeface="Times New Roman" pitchFamily="18" charset="0"/>
              </a:rPr>
              <a:t>Әр</a:t>
            </a:r>
            <a:r>
              <a:rPr lang="ru-RU" sz="3600" b="1" dirty="0" smtClean="0">
                <a:solidFill>
                  <a:srgbClr val="002060"/>
                </a:solidFill>
                <a:latin typeface="Times New Roman" pitchFamily="18" charset="0"/>
                <a:cs typeface="Times New Roman" pitchFamily="18" charset="0"/>
              </a:rPr>
              <a:t> </a:t>
            </a:r>
            <a:r>
              <a:rPr lang="ru-RU" sz="3600" b="1" dirty="0" err="1" smtClean="0">
                <a:solidFill>
                  <a:srgbClr val="002060"/>
                </a:solidFill>
                <a:latin typeface="Times New Roman" pitchFamily="18" charset="0"/>
                <a:cs typeface="Times New Roman" pitchFamily="18" charset="0"/>
              </a:rPr>
              <a:t>түрлі</a:t>
            </a:r>
            <a:r>
              <a:rPr lang="ru-RU" sz="3600" b="1" dirty="0" smtClean="0">
                <a:solidFill>
                  <a:srgbClr val="002060"/>
                </a:solidFill>
                <a:latin typeface="Times New Roman" pitchFamily="18" charset="0"/>
                <a:cs typeface="Times New Roman" pitchFamily="18" charset="0"/>
              </a:rPr>
              <a:t> </a:t>
            </a:r>
            <a:r>
              <a:rPr lang="ru-RU" sz="3600" b="1" dirty="0" err="1" smtClean="0">
                <a:solidFill>
                  <a:srgbClr val="002060"/>
                </a:solidFill>
                <a:latin typeface="Times New Roman" pitchFamily="18" charset="0"/>
                <a:cs typeface="Times New Roman" pitchFamily="18" charset="0"/>
              </a:rPr>
              <a:t>сайыстарға</a:t>
            </a:r>
            <a:r>
              <a:rPr lang="ru-RU" sz="3600" b="1" dirty="0" smtClean="0">
                <a:solidFill>
                  <a:srgbClr val="002060"/>
                </a:solidFill>
                <a:latin typeface="Times New Roman" pitchFamily="18" charset="0"/>
                <a:cs typeface="Times New Roman" pitchFamily="18" charset="0"/>
              </a:rPr>
              <a:t> </a:t>
            </a:r>
            <a:r>
              <a:rPr lang="ru-RU" sz="3600" b="1" dirty="0" err="1" smtClean="0">
                <a:solidFill>
                  <a:srgbClr val="002060"/>
                </a:solidFill>
                <a:latin typeface="Times New Roman" pitchFamily="18" charset="0"/>
                <a:cs typeface="Times New Roman" pitchFamily="18" charset="0"/>
              </a:rPr>
              <a:t>қатыстыру</a:t>
            </a:r>
            <a:endParaRPr lang="ru-RU" sz="3600" b="1" dirty="0">
              <a:solidFill>
                <a:srgbClr val="002060"/>
              </a:solidFill>
            </a:endParaRPr>
          </a:p>
        </p:txBody>
      </p:sp>
      <p:pic>
        <p:nvPicPr>
          <p:cNvPr id="2052"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594529" y="4779150"/>
            <a:ext cx="2098576" cy="162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Қайыстан қамшы өріп, жүген түйген"/>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Қайыстан қамшы өріп, жүген түйген"/>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01" y="980728"/>
            <a:ext cx="247107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5039" y="4724060"/>
            <a:ext cx="2304256" cy="172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980729"/>
            <a:ext cx="223224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3391362" y="980729"/>
            <a:ext cx="2160240"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9" y="4725144"/>
            <a:ext cx="223224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74222" y="2941924"/>
            <a:ext cx="2205890" cy="169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5391" y="2941924"/>
            <a:ext cx="2448184" cy="157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4167" y="2941925"/>
            <a:ext cx="2232249" cy="169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05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dirty="0" smtClean="0">
                <a:solidFill>
                  <a:srgbClr val="002060"/>
                </a:solidFill>
                <a:latin typeface="Times New Roman" pitchFamily="18" charset="0"/>
                <a:cs typeface="Times New Roman" pitchFamily="18" charset="0"/>
              </a:rPr>
              <a:t>Мамандыққа бағыттау:</a:t>
            </a:r>
            <a:endParaRPr lang="ru-RU"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a:xfrm>
            <a:off x="395536" y="1124744"/>
            <a:ext cx="8291264" cy="5001419"/>
          </a:xfrm>
        </p:spPr>
        <p:txBody>
          <a:bodyPr>
            <a:normAutofit fontScale="77500" lnSpcReduction="20000"/>
          </a:bodyPr>
          <a:lstStyle/>
          <a:p>
            <a:pPr marL="0" indent="0">
              <a:buNone/>
            </a:pPr>
            <a:endParaRPr lang="kk-KZ" sz="3600" dirty="0" smtClean="0">
              <a:solidFill>
                <a:srgbClr val="002060"/>
              </a:solidFill>
              <a:latin typeface="Times New Roman" pitchFamily="18" charset="0"/>
              <a:cs typeface="Times New Roman" pitchFamily="18" charset="0"/>
            </a:endParaRPr>
          </a:p>
          <a:p>
            <a:pPr marL="0" indent="0">
              <a:buNone/>
            </a:pPr>
            <a:r>
              <a:rPr lang="kk-KZ" sz="3600" dirty="0" smtClean="0">
                <a:solidFill>
                  <a:srgbClr val="002060"/>
                </a:solidFill>
                <a:latin typeface="Times New Roman" pitchFamily="18" charset="0"/>
                <a:cs typeface="Times New Roman" pitchFamily="18" charset="0"/>
              </a:rPr>
              <a:t>Кәсіптік </a:t>
            </a:r>
            <a:r>
              <a:rPr lang="kk-KZ" sz="3600" dirty="0">
                <a:solidFill>
                  <a:srgbClr val="002060"/>
                </a:solidFill>
                <a:latin typeface="Times New Roman" pitchFamily="18" charset="0"/>
                <a:cs typeface="Times New Roman" pitchFamily="18" charset="0"/>
              </a:rPr>
              <a:t>бағдар  беру </a:t>
            </a:r>
            <a:r>
              <a:rPr lang="kk-KZ" sz="3600" dirty="0" smtClean="0">
                <a:solidFill>
                  <a:srgbClr val="002060"/>
                </a:solidFill>
                <a:latin typeface="Times New Roman" pitchFamily="18" charset="0"/>
                <a:cs typeface="Times New Roman" pitchFamily="18" charset="0"/>
              </a:rPr>
              <a:t>бойынша: Бисермен «Өмір ағашын» жасау. </a:t>
            </a:r>
          </a:p>
          <a:p>
            <a:pPr marL="0" indent="0">
              <a:buNone/>
            </a:pPr>
            <a:r>
              <a:rPr lang="kk-KZ" sz="3600" dirty="0" smtClean="0">
                <a:solidFill>
                  <a:srgbClr val="002060"/>
                </a:solidFill>
                <a:latin typeface="Times New Roman" pitchFamily="18" charset="0"/>
                <a:cs typeface="Times New Roman" pitchFamily="18" charset="0"/>
              </a:rPr>
              <a:t>Оқушыларға </a:t>
            </a:r>
            <a:r>
              <a:rPr lang="kk-KZ" sz="3600" dirty="0">
                <a:solidFill>
                  <a:srgbClr val="002060"/>
                </a:solidFill>
                <a:latin typeface="Times New Roman" pitchFamily="18" charset="0"/>
                <a:cs typeface="Times New Roman" pitchFamily="18" charset="0"/>
              </a:rPr>
              <a:t>осылай шынайы өмірмен байланыстырып, өздеріне </a:t>
            </a:r>
            <a:r>
              <a:rPr lang="kk-KZ" sz="3600" dirty="0" smtClean="0">
                <a:solidFill>
                  <a:srgbClr val="002060"/>
                </a:solidFill>
                <a:latin typeface="Times New Roman" pitchFamily="18" charset="0"/>
                <a:cs typeface="Times New Roman" pitchFamily="18" charset="0"/>
              </a:rPr>
              <a:t>эскперимент, </a:t>
            </a:r>
            <a:r>
              <a:rPr lang="kk-KZ" sz="3600" dirty="0">
                <a:solidFill>
                  <a:srgbClr val="002060"/>
                </a:solidFill>
                <a:latin typeface="Times New Roman" pitchFamily="18" charset="0"/>
                <a:cs typeface="Times New Roman" pitchFamily="18" charset="0"/>
              </a:rPr>
              <a:t>зерттеу жасатып оқытса, баланың есінде 70-пайызға дейін сақталады. </a:t>
            </a:r>
            <a:endParaRPr lang="kk-KZ" sz="3600" dirty="0" smtClean="0">
              <a:solidFill>
                <a:srgbClr val="002060"/>
              </a:solidFill>
              <a:latin typeface="Times New Roman" pitchFamily="18" charset="0"/>
              <a:cs typeface="Times New Roman" pitchFamily="18" charset="0"/>
            </a:endParaRPr>
          </a:p>
          <a:p>
            <a:pPr marL="0" indent="0">
              <a:buNone/>
            </a:pPr>
            <a:r>
              <a:rPr lang="kk-KZ" sz="3600" dirty="0">
                <a:solidFill>
                  <a:srgbClr val="002060"/>
                </a:solidFill>
                <a:latin typeface="Times New Roman" pitchFamily="18" charset="0"/>
                <a:cs typeface="Times New Roman" pitchFamily="18" charset="0"/>
              </a:rPr>
              <a:t>	</a:t>
            </a:r>
            <a:r>
              <a:rPr lang="kk-KZ" sz="3600" dirty="0" smtClean="0">
                <a:solidFill>
                  <a:srgbClr val="002060"/>
                </a:solidFill>
                <a:latin typeface="Times New Roman" pitchFamily="18" charset="0"/>
                <a:cs typeface="Times New Roman" pitchFamily="18" charset="0"/>
              </a:rPr>
              <a:t>Сондықтан </a:t>
            </a:r>
            <a:r>
              <a:rPr lang="kk-KZ" sz="3600" dirty="0">
                <a:solidFill>
                  <a:srgbClr val="002060"/>
                </a:solidFill>
                <a:latin typeface="Times New Roman" pitchFamily="18" charset="0"/>
                <a:cs typeface="Times New Roman" pitchFamily="18" charset="0"/>
              </a:rPr>
              <a:t>барлығымыздың ортақ мақсатымыз ЕББҚ бар оқушыларды әлеуметтік өмірге бейімдеу, яғни өзінің бойында бар талантын өзінің қызығушылығымен ұштастыра отырып бір кәсіп иесі етсек, келешекте үлкен өмір атты айдында желкенін жоғары жіберіп, ескегін дұрыс есер еді. </a:t>
            </a:r>
            <a:endParaRPr lang="kk-KZ" sz="3600" dirty="0" smtClean="0">
              <a:solidFill>
                <a:srgbClr val="002060"/>
              </a:solidFill>
              <a:latin typeface="Times New Roman" pitchFamily="18" charset="0"/>
              <a:cs typeface="Times New Roman" pitchFamily="18" charset="0"/>
            </a:endParaRPr>
          </a:p>
          <a:p>
            <a:pPr marL="0" indent="0">
              <a:buNone/>
            </a:pPr>
            <a:endParaRPr lang="kk-KZ" sz="2400" dirty="0" smtClean="0">
              <a:solidFill>
                <a:srgbClr val="002060"/>
              </a:solidFill>
              <a:latin typeface="Times New Roman" pitchFamily="18" charset="0"/>
              <a:cs typeface="Times New Roman" pitchFamily="18" charset="0"/>
            </a:endParaRPr>
          </a:p>
        </p:txBody>
      </p:sp>
      <p:pic>
        <p:nvPicPr>
          <p:cNvPr id="4" name="Рисунок 1" descr="Описание: C:\Users\NAO\Desktop\логотип\2.png"/>
          <p:cNvPicPr>
            <a:picLocks noChangeAspect="1" noChangeArrowheads="1"/>
          </p:cNvPicPr>
          <p:nvPr/>
        </p:nvPicPr>
        <p:blipFill>
          <a:blip r:embed="rId2" cstate="print"/>
          <a:srcRect/>
          <a:stretch>
            <a:fillRect/>
          </a:stretch>
        </p:blipFill>
        <p:spPr bwMode="auto">
          <a:xfrm>
            <a:off x="7236296" y="5072074"/>
            <a:ext cx="1693422" cy="1619657"/>
          </a:xfrm>
          <a:prstGeom prst="rect">
            <a:avLst/>
          </a:prstGeom>
          <a:noFill/>
          <a:ln w="9525">
            <a:noFill/>
            <a:miter lim="800000"/>
            <a:headEnd/>
            <a:tailEnd/>
          </a:ln>
        </p:spPr>
      </p:pic>
    </p:spTree>
    <p:extLst>
      <p:ext uri="{BB962C8B-B14F-4D97-AF65-F5344CB8AC3E}">
        <p14:creationId xmlns:p14="http://schemas.microsoft.com/office/powerpoint/2010/main" val="78715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71" y="48370"/>
            <a:ext cx="8229600" cy="1143000"/>
          </a:xfrm>
        </p:spPr>
        <p:txBody>
          <a:bodyPr>
            <a:normAutofit/>
          </a:bodyPr>
          <a:lstStyle/>
          <a:p>
            <a:r>
              <a:rPr lang="kk-KZ" sz="4000" b="1" dirty="0" smtClean="0">
                <a:solidFill>
                  <a:srgbClr val="002060"/>
                </a:solidFill>
                <a:latin typeface="Times New Roman" pitchFamily="18" charset="0"/>
                <a:cs typeface="Times New Roman" pitchFamily="18" charset="0"/>
              </a:rPr>
              <a:t>Бисермен өру</a:t>
            </a:r>
            <a:endParaRPr lang="ru-RU" sz="4000" b="1" dirty="0">
              <a:solidFill>
                <a:srgbClr val="00206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1109112"/>
            <a:ext cx="2633340" cy="260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137712"/>
            <a:ext cx="2520280" cy="257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6" descr="blob:https://web.whatsapp.com/c5f44019-5bd6-421d-ad26-8a82b8b645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blob:https://web.whatsapp.com/c5f44019-5bd6-421d-ad26-8a82b8b645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137712"/>
            <a:ext cx="2520280" cy="257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4042008"/>
            <a:ext cx="2671465" cy="255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3" y="4031664"/>
            <a:ext cx="2520280" cy="256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4042008"/>
            <a:ext cx="2520280" cy="255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47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856" y="116632"/>
            <a:ext cx="8229600" cy="940966"/>
          </a:xfrm>
        </p:spPr>
        <p:txBody>
          <a:bodyPr>
            <a:normAutofit/>
          </a:bodyPr>
          <a:lstStyle/>
          <a:p>
            <a:r>
              <a:rPr lang="kk-KZ" dirty="0" smtClean="0">
                <a:solidFill>
                  <a:srgbClr val="002060"/>
                </a:solidFill>
                <a:latin typeface="Times New Roman" pitchFamily="18" charset="0"/>
                <a:cs typeface="Times New Roman" pitchFamily="18" charset="0"/>
              </a:rPr>
              <a:t>Педагогтерге арналған кеңес:</a:t>
            </a:r>
            <a:endParaRPr lang="ru-RU"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a:xfrm>
            <a:off x="395536" y="1124744"/>
            <a:ext cx="8291264" cy="5001419"/>
          </a:xfrm>
        </p:spPr>
        <p:txBody>
          <a:bodyPr>
            <a:normAutofit/>
          </a:bodyPr>
          <a:lstStyle/>
          <a:p>
            <a:pPr marL="0" indent="0">
              <a:buNone/>
            </a:pPr>
            <a:endParaRPr lang="kk-KZ" sz="2400" dirty="0" smtClean="0">
              <a:solidFill>
                <a:srgbClr val="002060"/>
              </a:solidFill>
              <a:latin typeface="Times New Roman" pitchFamily="18" charset="0"/>
              <a:cs typeface="Times New Roman" pitchFamily="18" charset="0"/>
            </a:endParaRPr>
          </a:p>
        </p:txBody>
      </p:sp>
      <p:pic>
        <p:nvPicPr>
          <p:cNvPr id="1026" name="Picture 2" descr="C:\Users\Админ\Desktop\11.04.2025ж\Дизайн без назван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280920" cy="504056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1" descr="Описание: C:\Users\NAO\Desktop\логотип\2.png"/>
          <p:cNvPicPr>
            <a:picLocks noChangeAspect="1" noChangeArrowheads="1"/>
          </p:cNvPicPr>
          <p:nvPr/>
        </p:nvPicPr>
        <p:blipFill>
          <a:blip r:embed="rId3" cstate="print"/>
          <a:srcRect/>
          <a:stretch>
            <a:fillRect/>
          </a:stretch>
        </p:blipFill>
        <p:spPr bwMode="auto">
          <a:xfrm>
            <a:off x="7236296" y="5072074"/>
            <a:ext cx="1693422" cy="1619657"/>
          </a:xfrm>
          <a:prstGeom prst="rect">
            <a:avLst/>
          </a:prstGeom>
          <a:noFill/>
          <a:ln w="9525">
            <a:noFill/>
            <a:miter lim="800000"/>
            <a:headEnd/>
            <a:tailEnd/>
          </a:ln>
        </p:spPr>
      </p:pic>
    </p:spTree>
    <p:extLst>
      <p:ext uri="{BB962C8B-B14F-4D97-AF65-F5344CB8AC3E}">
        <p14:creationId xmlns:p14="http://schemas.microsoft.com/office/powerpoint/2010/main" val="1207375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dirty="0">
                <a:solidFill>
                  <a:srgbClr val="002060"/>
                </a:solidFill>
                <a:latin typeface="Times New Roman" pitchFamily="18" charset="0"/>
                <a:cs typeface="Times New Roman" pitchFamily="18" charset="0"/>
              </a:rPr>
              <a:t>Педагогтерге арналған кеңес:</a:t>
            </a:r>
            <a:endParaRPr lang="ru-RU" dirty="0">
              <a:solidFill>
                <a:srgbClr val="002060"/>
              </a:solidFill>
              <a:latin typeface="Times New Roman" pitchFamily="18" charset="0"/>
              <a:cs typeface="Times New Roman" pitchFamily="18" charset="0"/>
            </a:endParaRPr>
          </a:p>
        </p:txBody>
      </p:sp>
      <p:pic>
        <p:nvPicPr>
          <p:cNvPr id="2050" name="Picture 2" descr="C:\Users\Админ\Downloads\Дизайн без названия (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288" y="1293863"/>
            <a:ext cx="8291512" cy="466397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1" descr="Описание: C:\Users\NAO\Desktop\логотип\2.png"/>
          <p:cNvPicPr>
            <a:picLocks noChangeAspect="1" noChangeArrowheads="1"/>
          </p:cNvPicPr>
          <p:nvPr/>
        </p:nvPicPr>
        <p:blipFill>
          <a:blip r:embed="rId4" cstate="print"/>
          <a:srcRect/>
          <a:stretch>
            <a:fillRect/>
          </a:stretch>
        </p:blipFill>
        <p:spPr bwMode="auto">
          <a:xfrm>
            <a:off x="7236296" y="5072074"/>
            <a:ext cx="1693422" cy="1619657"/>
          </a:xfrm>
          <a:prstGeom prst="rect">
            <a:avLst/>
          </a:prstGeom>
          <a:noFill/>
          <a:ln w="9525">
            <a:noFill/>
            <a:miter lim="800000"/>
            <a:headEnd/>
            <a:tailEnd/>
          </a:ln>
        </p:spPr>
      </p:pic>
    </p:spTree>
    <p:extLst>
      <p:ext uri="{BB962C8B-B14F-4D97-AF65-F5344CB8AC3E}">
        <p14:creationId xmlns:p14="http://schemas.microsoft.com/office/powerpoint/2010/main" val="4227994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solidFill>
                  <a:srgbClr val="002060"/>
                </a:solidFill>
                <a:latin typeface="Times New Roman" pitchFamily="18" charset="0"/>
                <a:cs typeface="Times New Roman" pitchFamily="18" charset="0"/>
              </a:rPr>
              <a:t>Шеберлік</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сыныбының</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мақсаты</a:t>
            </a:r>
            <a:r>
              <a:rPr lang="ru-RU" dirty="0" smtClean="0">
                <a:solidFill>
                  <a:srgbClr val="002060"/>
                </a:solidFill>
                <a:latin typeface="Times New Roman" pitchFamily="18" charset="0"/>
                <a:cs typeface="Times New Roman" pitchFamily="18" charset="0"/>
              </a:rPr>
              <a:t>: </a:t>
            </a:r>
            <a:endParaRPr lang="ru-RU"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kk-KZ" sz="2400" dirty="0">
                <a:solidFill>
                  <a:srgbClr val="002060"/>
                </a:solidFill>
                <a:latin typeface="Times New Roman" pitchFamily="18" charset="0"/>
                <a:cs typeface="Times New Roman" pitchFamily="18" charset="0"/>
              </a:rPr>
              <a:t>	</a:t>
            </a:r>
            <a:r>
              <a:rPr lang="kk-KZ" sz="3600" dirty="0" smtClean="0">
                <a:solidFill>
                  <a:srgbClr val="002060"/>
                </a:solidFill>
                <a:latin typeface="Times New Roman" pitchFamily="18" charset="0"/>
                <a:cs typeface="Times New Roman" pitchFamily="18" charset="0"/>
              </a:rPr>
              <a:t>Ерекше </a:t>
            </a:r>
            <a:r>
              <a:rPr lang="kk-KZ" sz="3600" dirty="0">
                <a:solidFill>
                  <a:srgbClr val="002060"/>
                </a:solidFill>
                <a:latin typeface="Times New Roman" pitchFamily="18" charset="0"/>
                <a:cs typeface="Times New Roman" pitchFamily="18" charset="0"/>
              </a:rPr>
              <a:t>білім беруді қажет ететін оқушыларға  ұлттық құндылықтарды сіңіре отырып,  оқытудың тиімділігін арттыру  </a:t>
            </a:r>
            <a:endParaRPr lang="ru-RU" sz="3600" dirty="0">
              <a:solidFill>
                <a:srgbClr val="002060"/>
              </a:solidFill>
              <a:latin typeface="Times New Roman" pitchFamily="18" charset="0"/>
              <a:cs typeface="Times New Roman" pitchFamily="18" charset="0"/>
            </a:endParaRPr>
          </a:p>
        </p:txBody>
      </p:sp>
      <p:pic>
        <p:nvPicPr>
          <p:cNvPr id="4" name="Рисунок 1" descr="Описание: C:\Users\NAO\Desktop\логотип\2.png"/>
          <p:cNvPicPr>
            <a:picLocks noChangeAspect="1" noChangeArrowheads="1"/>
          </p:cNvPicPr>
          <p:nvPr/>
        </p:nvPicPr>
        <p:blipFill>
          <a:blip r:embed="rId2" cstate="print"/>
          <a:srcRect/>
          <a:stretch>
            <a:fillRect/>
          </a:stretch>
        </p:blipFill>
        <p:spPr bwMode="auto">
          <a:xfrm>
            <a:off x="7236296" y="5072074"/>
            <a:ext cx="1693422" cy="1619657"/>
          </a:xfrm>
          <a:prstGeom prst="rect">
            <a:avLst/>
          </a:prstGeom>
          <a:noFill/>
          <a:ln w="9525">
            <a:noFill/>
            <a:miter lim="800000"/>
            <a:headEnd/>
            <a:tailEnd/>
          </a:ln>
        </p:spPr>
      </p:pic>
    </p:spTree>
    <p:extLst>
      <p:ext uri="{BB962C8B-B14F-4D97-AF65-F5344CB8AC3E}">
        <p14:creationId xmlns:p14="http://schemas.microsoft.com/office/powerpoint/2010/main" val="1873458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2052736" y="1322376"/>
            <a:ext cx="9144000" cy="762000"/>
          </a:xfrm>
        </p:spPr>
        <p:txBody>
          <a:bodyPr/>
          <a:lstStyle/>
          <a:p>
            <a:pPr eaLnBrk="1" hangingPunct="1"/>
            <a:r>
              <a:rPr lang="kk-KZ" altLang="en-US" b="1" dirty="0">
                <a:solidFill>
                  <a:srgbClr val="0000FF"/>
                </a:solidFill>
                <a:latin typeface="Times New Roman" panose="02020603050405020304" pitchFamily="18" charset="0"/>
                <a:cs typeface="Times New Roman" panose="02020603050405020304" pitchFamily="18" charset="0"/>
              </a:rPr>
              <a:t>Күтілетін нәтиже</a:t>
            </a:r>
            <a:endParaRPr lang="ru-RU" altLang="en-US" b="1" dirty="0">
              <a:solidFill>
                <a:srgbClr val="0000FF"/>
              </a:solidFill>
              <a:effectLst/>
              <a:latin typeface="Times New Roman" panose="02020603050405020304" pitchFamily="18" charset="0"/>
              <a:cs typeface="Times New Roman" panose="02020603050405020304"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639908911"/>
              </p:ext>
            </p:extLst>
          </p:nvPr>
        </p:nvGraphicFramePr>
        <p:xfrm>
          <a:off x="395536" y="620688"/>
          <a:ext cx="856895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588125" y="2276475"/>
            <a:ext cx="2305050" cy="707886"/>
          </a:xfrm>
          <a:prstGeom prst="rect">
            <a:avLst/>
          </a:prstGeom>
          <a:noFill/>
        </p:spPr>
        <p:txBody>
          <a:bodyPr>
            <a:spAutoFit/>
          </a:bodyPr>
          <a:lstStyle/>
          <a:p>
            <a:pPr>
              <a:defRPr/>
            </a:pPr>
            <a:r>
              <a:rPr lang="ru-RU" sz="2000" b="1" i="1" dirty="0" err="1">
                <a:solidFill>
                  <a:srgbClr val="002060"/>
                </a:solidFill>
                <a:latin typeface="Times New Roman" pitchFamily="18" charset="0"/>
                <a:cs typeface="Times New Roman" pitchFamily="18" charset="0"/>
              </a:rPr>
              <a:t>Қоғамда</a:t>
            </a:r>
            <a:r>
              <a:rPr lang="ru-RU" sz="2000" b="1" i="1" dirty="0">
                <a:solidFill>
                  <a:srgbClr val="002060"/>
                </a:solidFill>
                <a:latin typeface="Times New Roman" pitchFamily="18" charset="0"/>
                <a:cs typeface="Times New Roman" pitchFamily="18" charset="0"/>
              </a:rPr>
              <a:t> </a:t>
            </a:r>
            <a:r>
              <a:rPr lang="ru-RU" sz="2000" b="1" i="1" dirty="0" err="1">
                <a:solidFill>
                  <a:srgbClr val="002060"/>
                </a:solidFill>
                <a:latin typeface="Times New Roman" pitchFamily="18" charset="0"/>
                <a:cs typeface="Times New Roman" pitchFamily="18" charset="0"/>
              </a:rPr>
              <a:t>өз</a:t>
            </a:r>
            <a:r>
              <a:rPr lang="ru-RU" sz="2000" b="1" i="1" dirty="0">
                <a:solidFill>
                  <a:srgbClr val="002060"/>
                </a:solidFill>
                <a:latin typeface="Times New Roman" pitchFamily="18" charset="0"/>
                <a:cs typeface="Times New Roman" pitchFamily="18" charset="0"/>
              </a:rPr>
              <a:t> </a:t>
            </a:r>
            <a:endParaRPr lang="ru-RU" sz="2000" b="1" i="1" dirty="0" smtClean="0">
              <a:solidFill>
                <a:srgbClr val="002060"/>
              </a:solidFill>
              <a:latin typeface="Times New Roman" pitchFamily="18" charset="0"/>
              <a:cs typeface="Times New Roman" pitchFamily="18" charset="0"/>
            </a:endParaRPr>
          </a:p>
          <a:p>
            <a:pPr>
              <a:defRPr/>
            </a:pPr>
            <a:r>
              <a:rPr lang="ru-RU" sz="2000" b="1" i="1" dirty="0" err="1" smtClean="0">
                <a:solidFill>
                  <a:srgbClr val="002060"/>
                </a:solidFill>
                <a:latin typeface="Times New Roman" pitchFamily="18" charset="0"/>
                <a:cs typeface="Times New Roman" pitchFamily="18" charset="0"/>
              </a:rPr>
              <a:t>орнын</a:t>
            </a:r>
            <a:r>
              <a:rPr lang="ru-RU" sz="2000" b="1" i="1" dirty="0" smtClean="0">
                <a:solidFill>
                  <a:srgbClr val="002060"/>
                </a:solidFill>
                <a:latin typeface="Times New Roman" pitchFamily="18" charset="0"/>
                <a:cs typeface="Times New Roman" pitchFamily="18" charset="0"/>
              </a:rPr>
              <a:t> </a:t>
            </a:r>
            <a:r>
              <a:rPr lang="ru-RU" sz="2000" b="1" i="1" dirty="0">
                <a:solidFill>
                  <a:srgbClr val="002060"/>
                </a:solidFill>
                <a:latin typeface="Times New Roman" pitchFamily="18" charset="0"/>
                <a:cs typeface="Times New Roman" pitchFamily="18" charset="0"/>
              </a:rPr>
              <a:t>табу</a:t>
            </a:r>
          </a:p>
        </p:txBody>
      </p:sp>
      <p:sp>
        <p:nvSpPr>
          <p:cNvPr id="10245" name="TextBox 5"/>
          <p:cNvSpPr txBox="1">
            <a:spLocks noChangeArrowheads="1"/>
          </p:cNvSpPr>
          <p:nvPr/>
        </p:nvSpPr>
        <p:spPr bwMode="auto">
          <a:xfrm>
            <a:off x="2706688" y="3716338"/>
            <a:ext cx="1873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en-US" b="1" i="1" dirty="0" err="1">
                <a:solidFill>
                  <a:srgbClr val="002060"/>
                </a:solidFill>
                <a:latin typeface="Times New Roman" panose="02020603050405020304" pitchFamily="18" charset="0"/>
                <a:cs typeface="Times New Roman" panose="02020603050405020304" pitchFamily="18" charset="0"/>
              </a:rPr>
              <a:t>Оқушыны</a:t>
            </a:r>
            <a:r>
              <a:rPr lang="ru-RU" altLang="en-US" b="1" i="1" dirty="0">
                <a:solidFill>
                  <a:srgbClr val="002060"/>
                </a:solidFill>
                <a:latin typeface="Times New Roman" panose="02020603050405020304" pitchFamily="18" charset="0"/>
                <a:cs typeface="Times New Roman" panose="02020603050405020304" pitchFamily="18" charset="0"/>
              </a:rPr>
              <a:t> </a:t>
            </a:r>
            <a:r>
              <a:rPr lang="ru-RU" altLang="en-US" b="1" i="1" dirty="0" err="1">
                <a:solidFill>
                  <a:srgbClr val="002060"/>
                </a:solidFill>
                <a:latin typeface="Times New Roman" panose="02020603050405020304" pitchFamily="18" charset="0"/>
                <a:cs typeface="Times New Roman" panose="02020603050405020304" pitchFamily="18" charset="0"/>
              </a:rPr>
              <a:t>мектептік</a:t>
            </a:r>
            <a:r>
              <a:rPr lang="ru-RU" altLang="en-US" b="1" i="1" dirty="0">
                <a:solidFill>
                  <a:srgbClr val="002060"/>
                </a:solidFill>
                <a:latin typeface="Times New Roman" panose="02020603050405020304" pitchFamily="18" charset="0"/>
                <a:cs typeface="Times New Roman" panose="02020603050405020304" pitchFamily="18" charset="0"/>
              </a:rPr>
              <a:t> </a:t>
            </a:r>
            <a:r>
              <a:rPr lang="ru-RU" altLang="en-US" b="1" i="1" dirty="0" err="1">
                <a:solidFill>
                  <a:srgbClr val="002060"/>
                </a:solidFill>
                <a:latin typeface="Times New Roman" panose="02020603050405020304" pitchFamily="18" charset="0"/>
                <a:cs typeface="Times New Roman" panose="02020603050405020304" pitchFamily="18" charset="0"/>
              </a:rPr>
              <a:t>өмірге</a:t>
            </a:r>
            <a:r>
              <a:rPr lang="ru-RU" altLang="en-US" b="1" i="1" dirty="0">
                <a:solidFill>
                  <a:srgbClr val="002060"/>
                </a:solidFill>
                <a:latin typeface="Times New Roman" panose="02020603050405020304" pitchFamily="18" charset="0"/>
                <a:cs typeface="Times New Roman" panose="02020603050405020304" pitchFamily="18" charset="0"/>
              </a:rPr>
              <a:t> </a:t>
            </a:r>
            <a:r>
              <a:rPr lang="ru-RU" altLang="en-US" b="1" i="1" dirty="0" err="1">
                <a:solidFill>
                  <a:srgbClr val="002060"/>
                </a:solidFill>
                <a:latin typeface="Times New Roman" panose="02020603050405020304" pitchFamily="18" charset="0"/>
                <a:cs typeface="Times New Roman" panose="02020603050405020304" pitchFamily="18" charset="0"/>
              </a:rPr>
              <a:t>бейімдеу</a:t>
            </a:r>
            <a:endParaRPr lang="en-US" altLang="en-US" b="1" i="1" dirty="0">
              <a:solidFill>
                <a:srgbClr val="002060"/>
              </a:solidFill>
              <a:latin typeface="Times New Roman" panose="02020603050405020304" pitchFamily="18" charset="0"/>
              <a:cs typeface="Times New Roman" panose="02020603050405020304" pitchFamily="18" charset="0"/>
            </a:endParaRPr>
          </a:p>
        </p:txBody>
      </p:sp>
      <p:sp>
        <p:nvSpPr>
          <p:cNvPr id="10246" name="TextBox 6"/>
          <p:cNvSpPr txBox="1">
            <a:spLocks noChangeArrowheads="1"/>
          </p:cNvSpPr>
          <p:nvPr/>
        </p:nvSpPr>
        <p:spPr bwMode="auto">
          <a:xfrm>
            <a:off x="1331640" y="4646613"/>
            <a:ext cx="180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en-US" b="1" i="1" dirty="0" err="1">
                <a:solidFill>
                  <a:srgbClr val="002060"/>
                </a:solidFill>
                <a:latin typeface="Times New Roman" panose="02020603050405020304" pitchFamily="18" charset="0"/>
                <a:cs typeface="Times New Roman" panose="02020603050405020304" pitchFamily="18" charset="0"/>
              </a:rPr>
              <a:t>Психологиялық-медициналық-педагогикалық</a:t>
            </a:r>
            <a:r>
              <a:rPr lang="ru-RU" altLang="en-US" b="1" i="1" dirty="0">
                <a:solidFill>
                  <a:srgbClr val="000000"/>
                </a:solidFill>
                <a:latin typeface="Times New Roman" panose="02020603050405020304" pitchFamily="18" charset="0"/>
                <a:cs typeface="Times New Roman" panose="02020603050405020304" pitchFamily="18" charset="0"/>
              </a:rPr>
              <a:t> </a:t>
            </a:r>
            <a:r>
              <a:rPr lang="ru-RU" altLang="en-US" b="1" i="1" dirty="0" err="1">
                <a:solidFill>
                  <a:srgbClr val="002060"/>
                </a:solidFill>
                <a:latin typeface="Times New Roman" panose="02020603050405020304" pitchFamily="18" charset="0"/>
                <a:cs typeface="Times New Roman" panose="02020603050405020304" pitchFamily="18" charset="0"/>
              </a:rPr>
              <a:t>көмек</a:t>
            </a:r>
            <a:endParaRPr lang="en-US" altLang="en-US"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256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789040"/>
            <a:ext cx="8229600" cy="1863080"/>
          </a:xfrm>
        </p:spPr>
        <p:txBody>
          <a:bodyPr>
            <a:noAutofit/>
          </a:bodyPr>
          <a:lstStyle/>
          <a:p>
            <a:pPr algn="l">
              <a:lnSpc>
                <a:spcPct val="115000"/>
              </a:lnSpc>
            </a:pPr>
            <a:r>
              <a:rPr lang="ru-RU" sz="3200" b="1" dirty="0">
                <a:latin typeface="Times New Roman"/>
                <a:ea typeface="Times New Roman"/>
                <a:cs typeface="Times New Roman"/>
              </a:rPr>
              <a:t/>
            </a:r>
            <a:br>
              <a:rPr lang="ru-RU" sz="3200" b="1" dirty="0">
                <a:latin typeface="Times New Roman"/>
                <a:ea typeface="Times New Roman"/>
                <a:cs typeface="Times New Roman"/>
              </a:rPr>
            </a:br>
            <a:r>
              <a:rPr lang="ru-RU" sz="3200" b="1" i="1" dirty="0">
                <a:solidFill>
                  <a:srgbClr val="0000FF"/>
                </a:solidFill>
                <a:effectLst/>
                <a:latin typeface="Times New Roman"/>
                <a:ea typeface="Times New Roman"/>
                <a:cs typeface="Times New Roman"/>
              </a:rPr>
              <a:t/>
            </a:r>
            <a:br>
              <a:rPr lang="ru-RU" sz="3200" b="1" i="1" dirty="0">
                <a:solidFill>
                  <a:srgbClr val="0000FF"/>
                </a:solidFill>
                <a:effectLst/>
                <a:latin typeface="Times New Roman"/>
                <a:ea typeface="Times New Roman"/>
                <a:cs typeface="Times New Roman"/>
              </a:rPr>
            </a:br>
            <a:r>
              <a:rPr lang="ru-RU" sz="3200" b="1" i="1" dirty="0">
                <a:solidFill>
                  <a:srgbClr val="0000FF"/>
                </a:solidFill>
                <a:effectLst/>
                <a:latin typeface="Times New Roman"/>
                <a:ea typeface="Times New Roman"/>
                <a:cs typeface="Times New Roman"/>
              </a:rPr>
              <a:t/>
            </a:r>
            <a:br>
              <a:rPr lang="ru-RU" sz="3200" b="1" i="1" dirty="0">
                <a:solidFill>
                  <a:srgbClr val="0000FF"/>
                </a:solidFill>
                <a:effectLst/>
                <a:latin typeface="Times New Roman"/>
                <a:ea typeface="Times New Roman"/>
                <a:cs typeface="Times New Roman"/>
              </a:rPr>
            </a:br>
            <a:endParaRPr lang="ru-RU" sz="3200" b="1" i="1" dirty="0">
              <a:solidFill>
                <a:srgbClr val="0000FF"/>
              </a:solidFill>
            </a:endParaRPr>
          </a:p>
        </p:txBody>
      </p:sp>
      <p:sp>
        <p:nvSpPr>
          <p:cNvPr id="4" name="Заголовок 1"/>
          <p:cNvSpPr txBox="1">
            <a:spLocks/>
          </p:cNvSpPr>
          <p:nvPr/>
        </p:nvSpPr>
        <p:spPr>
          <a:xfrm>
            <a:off x="467544" y="3501008"/>
            <a:ext cx="7956376"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5000"/>
              </a:lnSpc>
            </a:pPr>
            <a:r>
              <a:rPr lang="ru-RU" sz="4000" b="1" i="1" dirty="0">
                <a:solidFill>
                  <a:srgbClr val="0000FF"/>
                </a:solidFill>
                <a:latin typeface="Times New Roman" pitchFamily="18" charset="0"/>
                <a:cs typeface="Times New Roman" pitchFamily="18" charset="0"/>
              </a:rPr>
              <a:t>	</a:t>
            </a:r>
          </a:p>
          <a:p>
            <a:pPr algn="l">
              <a:lnSpc>
                <a:spcPct val="115000"/>
              </a:lnSpc>
            </a:pPr>
            <a:r>
              <a:rPr lang="ru-RU" sz="3200" b="1" i="1" dirty="0">
                <a:solidFill>
                  <a:srgbClr val="0000FF"/>
                </a:solidFill>
                <a:latin typeface="Times New Roman" pitchFamily="18" charset="0"/>
                <a:cs typeface="Times New Roman" pitchFamily="18" charset="0"/>
              </a:rPr>
              <a:t>«</a:t>
            </a:r>
            <a:r>
              <a:rPr lang="ru-RU" sz="3200" b="1" i="1" dirty="0" err="1">
                <a:solidFill>
                  <a:srgbClr val="0000FF"/>
                </a:solidFill>
                <a:latin typeface="Times New Roman" pitchFamily="18" charset="0"/>
                <a:cs typeface="Times New Roman" pitchFamily="18" charset="0"/>
              </a:rPr>
              <a:t>Мұғалімдік</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мамандық</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бұл</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адамтану</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адамның</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күрделі</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және</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қызықты</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шым-шытырығы</a:t>
            </a:r>
            <a:r>
              <a:rPr lang="ru-RU" sz="3200" b="1" i="1" dirty="0">
                <a:solidFill>
                  <a:srgbClr val="0000FF"/>
                </a:solidFill>
                <a:latin typeface="Times New Roman" pitchFamily="18" charset="0"/>
                <a:cs typeface="Times New Roman" pitchFamily="18" charset="0"/>
              </a:rPr>
              <a:t> мол </a:t>
            </a:r>
            <a:r>
              <a:rPr lang="ru-RU" sz="3200" b="1" i="1" dirty="0" err="1">
                <a:solidFill>
                  <a:srgbClr val="0000FF"/>
                </a:solidFill>
                <a:latin typeface="Times New Roman" pitchFamily="18" charset="0"/>
                <a:cs typeface="Times New Roman" pitchFamily="18" charset="0"/>
              </a:rPr>
              <a:t>рухани</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жан</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дүниесіне</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үңіле</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білу</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Педагогикалық</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шеберлік</a:t>
            </a:r>
            <a:r>
              <a:rPr lang="ru-RU" sz="3200" b="1" i="1" dirty="0">
                <a:solidFill>
                  <a:srgbClr val="0000FF"/>
                </a:solidFill>
                <a:latin typeface="Times New Roman" pitchFamily="18" charset="0"/>
                <a:cs typeface="Times New Roman" pitchFamily="18" charset="0"/>
              </a:rPr>
              <a:t> пен </a:t>
            </a:r>
            <a:r>
              <a:rPr lang="ru-RU" sz="3200" b="1" i="1" dirty="0" err="1">
                <a:solidFill>
                  <a:srgbClr val="0000FF"/>
                </a:solidFill>
                <a:latin typeface="Times New Roman" pitchFamily="18" charset="0"/>
                <a:cs typeface="Times New Roman" pitchFamily="18" charset="0"/>
              </a:rPr>
              <a:t>педагогикалық</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өнер-ол</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даналықты</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жүрекпен</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ұға</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білу</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болып</a:t>
            </a:r>
            <a:r>
              <a:rPr lang="ru-RU" sz="3200" b="1" i="1" dirty="0">
                <a:solidFill>
                  <a:srgbClr val="0000FF"/>
                </a:solidFill>
                <a:latin typeface="Times New Roman" pitchFamily="18" charset="0"/>
                <a:cs typeface="Times New Roman" pitchFamily="18" charset="0"/>
              </a:rPr>
              <a:t> </a:t>
            </a:r>
            <a:r>
              <a:rPr lang="ru-RU" sz="3200" b="1" i="1" dirty="0" err="1">
                <a:solidFill>
                  <a:srgbClr val="0000FF"/>
                </a:solidFill>
                <a:latin typeface="Times New Roman" pitchFamily="18" charset="0"/>
                <a:cs typeface="Times New Roman" pitchFamily="18" charset="0"/>
              </a:rPr>
              <a:t>табылады</a:t>
            </a:r>
            <a:r>
              <a:rPr lang="ru-RU" sz="3200" b="1" i="1" dirty="0">
                <a:solidFill>
                  <a:srgbClr val="0000FF"/>
                </a:solidFill>
                <a:latin typeface="Times New Roman" pitchFamily="18" charset="0"/>
                <a:cs typeface="Times New Roman" pitchFamily="18" charset="0"/>
              </a:rPr>
              <a:t>» </a:t>
            </a:r>
          </a:p>
          <a:p>
            <a:pPr algn="r">
              <a:lnSpc>
                <a:spcPct val="115000"/>
              </a:lnSpc>
            </a:pPr>
            <a:r>
              <a:rPr lang="ru-RU" sz="3200" b="1" i="1" dirty="0">
                <a:solidFill>
                  <a:srgbClr val="002060"/>
                </a:solidFill>
                <a:latin typeface="Times New Roman" pitchFamily="18" charset="0"/>
                <a:cs typeface="Times New Roman" pitchFamily="18" charset="0"/>
              </a:rPr>
              <a:t>Сухомлинский. </a:t>
            </a:r>
          </a:p>
          <a:p>
            <a:pPr algn="l">
              <a:lnSpc>
                <a:spcPct val="115000"/>
              </a:lnSpc>
            </a:pPr>
            <a:r>
              <a:rPr lang="ru-RU" sz="2400" b="1" dirty="0">
                <a:latin typeface="Times New Roman" pitchFamily="18" charset="0"/>
                <a:cs typeface="Times New Roman" pitchFamily="18" charset="0"/>
              </a:rPr>
              <a:t> </a:t>
            </a:r>
          </a:p>
          <a:p>
            <a:pPr algn="l">
              <a:lnSpc>
                <a:spcPct val="115000"/>
              </a:lnSpc>
            </a:pPr>
            <a:r>
              <a:rPr lang="kk-KZ" sz="4000" b="1" i="1" dirty="0" smtClean="0">
                <a:solidFill>
                  <a:srgbClr val="0000FF"/>
                </a:solidFill>
                <a:latin typeface="Times New Roman" pitchFamily="18" charset="0"/>
                <a:ea typeface="Times New Roman"/>
                <a:cs typeface="Times New Roman" pitchFamily="18" charset="0"/>
              </a:rPr>
              <a:t>Бес бармақ әдісі-бағалау</a:t>
            </a:r>
            <a:endParaRPr lang="ru-RU" sz="4000" b="1" i="1" dirty="0">
              <a:solidFill>
                <a:srgbClr val="0000FF"/>
              </a:solidFill>
              <a:latin typeface="Times New Roman" pitchFamily="18" charset="0"/>
              <a:ea typeface="Times New Roman"/>
              <a:cs typeface="Times New Roman" pitchFamily="18" charset="0"/>
            </a:endParaRPr>
          </a:p>
          <a:p>
            <a:pPr algn="l">
              <a:lnSpc>
                <a:spcPct val="115000"/>
              </a:lnSpc>
            </a:pPr>
            <a:endParaRPr lang="ru-RU" sz="4000" b="1" i="1" dirty="0">
              <a:solidFill>
                <a:srgbClr val="0000FF"/>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673569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solidFill>
                  <a:srgbClr val="002060"/>
                </a:solidFill>
                <a:latin typeface="Times New Roman" pitchFamily="18" charset="0"/>
                <a:cs typeface="Times New Roman" pitchFamily="18" charset="0"/>
              </a:rPr>
              <a:t>Шеберлік</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сыныбының</a:t>
            </a:r>
            <a:r>
              <a:rPr lang="ru-RU" dirty="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міндеттері</a:t>
            </a:r>
            <a:r>
              <a:rPr lang="ru-RU" dirty="0" smtClean="0">
                <a:solidFill>
                  <a:srgbClr val="002060"/>
                </a:solidFill>
                <a:latin typeface="Times New Roman" pitchFamily="18" charset="0"/>
                <a:cs typeface="Times New Roman" pitchFamily="18" charset="0"/>
              </a:rPr>
              <a:t>: </a:t>
            </a:r>
            <a:endParaRPr lang="ru-RU"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r>
              <a:rPr lang="kk-KZ" sz="2800" dirty="0">
                <a:solidFill>
                  <a:srgbClr val="002060"/>
                </a:solidFill>
                <a:latin typeface="Times New Roman" pitchFamily="18" charset="0"/>
                <a:cs typeface="Times New Roman" pitchFamily="18" charset="0"/>
              </a:rPr>
              <a:t>ерекше білім беруді қажет ететін оқушыларға  ұлттық құндылықтарды сіңіруге бағытталған тәсілдерді зерделеу, іріктеу;</a:t>
            </a:r>
            <a:endParaRPr lang="ru-RU" sz="2800" dirty="0">
              <a:solidFill>
                <a:srgbClr val="002060"/>
              </a:solidFill>
              <a:latin typeface="Times New Roman" pitchFamily="18" charset="0"/>
              <a:cs typeface="Times New Roman" pitchFamily="18" charset="0"/>
            </a:endParaRPr>
          </a:p>
          <a:p>
            <a:r>
              <a:rPr lang="kk-KZ" sz="2800" dirty="0" smtClean="0">
                <a:solidFill>
                  <a:srgbClr val="002060"/>
                </a:solidFill>
                <a:latin typeface="Times New Roman" pitchFamily="18" charset="0"/>
                <a:cs typeface="Times New Roman" pitchFamily="18" charset="0"/>
              </a:rPr>
              <a:t>ерекше </a:t>
            </a:r>
            <a:r>
              <a:rPr lang="kk-KZ" sz="2800" dirty="0">
                <a:solidFill>
                  <a:srgbClr val="002060"/>
                </a:solidFill>
                <a:latin typeface="Times New Roman" pitchFamily="18" charset="0"/>
                <a:cs typeface="Times New Roman" pitchFamily="18" charset="0"/>
              </a:rPr>
              <a:t>білім беруді қажет ететін оқушыларға  </a:t>
            </a:r>
            <a:r>
              <a:rPr lang="kk-KZ" sz="2800" dirty="0" smtClean="0">
                <a:solidFill>
                  <a:srgbClr val="002060"/>
                </a:solidFill>
                <a:latin typeface="Times New Roman" pitchFamily="18" charset="0"/>
                <a:cs typeface="Times New Roman" pitchFamily="18" charset="0"/>
              </a:rPr>
              <a:t>категориясына </a:t>
            </a:r>
            <a:r>
              <a:rPr lang="kk-KZ" sz="2800" dirty="0">
                <a:solidFill>
                  <a:srgbClr val="002060"/>
                </a:solidFill>
                <a:latin typeface="Times New Roman" pitchFamily="18" charset="0"/>
                <a:cs typeface="Times New Roman" pitchFamily="18" charset="0"/>
              </a:rPr>
              <a:t>жіктеу;</a:t>
            </a:r>
            <a:endParaRPr lang="ru-RU" sz="2800" dirty="0">
              <a:solidFill>
                <a:srgbClr val="002060"/>
              </a:solidFill>
              <a:latin typeface="Times New Roman" pitchFamily="18" charset="0"/>
              <a:cs typeface="Times New Roman" pitchFamily="18" charset="0"/>
            </a:endParaRPr>
          </a:p>
          <a:p>
            <a:r>
              <a:rPr lang="kk-KZ" sz="2800" dirty="0" smtClean="0">
                <a:solidFill>
                  <a:srgbClr val="002060"/>
                </a:solidFill>
                <a:latin typeface="Times New Roman" pitchFamily="18" charset="0"/>
                <a:cs typeface="Times New Roman" pitchFamily="18" charset="0"/>
              </a:rPr>
              <a:t>тиімді </a:t>
            </a:r>
            <a:r>
              <a:rPr lang="kk-KZ" sz="2800" dirty="0">
                <a:solidFill>
                  <a:srgbClr val="002060"/>
                </a:solidFill>
                <a:latin typeface="Times New Roman" pitchFamily="18" charset="0"/>
                <a:cs typeface="Times New Roman" pitchFamily="18" charset="0"/>
              </a:rPr>
              <a:t>әдіс- тәсілдерді іс-тәжірибеде қолдану;</a:t>
            </a:r>
            <a:endParaRPr lang="ru-RU" sz="2800" dirty="0">
              <a:solidFill>
                <a:srgbClr val="002060"/>
              </a:solidFill>
              <a:latin typeface="Times New Roman" pitchFamily="18" charset="0"/>
              <a:cs typeface="Times New Roman" pitchFamily="18" charset="0"/>
            </a:endParaRPr>
          </a:p>
          <a:p>
            <a:r>
              <a:rPr lang="kk-KZ" sz="2800" dirty="0" smtClean="0">
                <a:solidFill>
                  <a:srgbClr val="002060"/>
                </a:solidFill>
                <a:latin typeface="Times New Roman" pitchFamily="18" charset="0"/>
                <a:cs typeface="Times New Roman" pitchFamily="18" charset="0"/>
              </a:rPr>
              <a:t>тиімділігін </a:t>
            </a:r>
            <a:r>
              <a:rPr lang="kk-KZ" sz="2800" dirty="0">
                <a:solidFill>
                  <a:srgbClr val="002060"/>
                </a:solidFill>
                <a:latin typeface="Times New Roman" pitchFamily="18" charset="0"/>
                <a:cs typeface="Times New Roman" pitchFamily="18" charset="0"/>
              </a:rPr>
              <a:t>сараптау.</a:t>
            </a:r>
            <a:endParaRPr lang="ru-RU" sz="2800" dirty="0">
              <a:solidFill>
                <a:srgbClr val="002060"/>
              </a:solidFill>
              <a:latin typeface="Times New Roman" pitchFamily="18" charset="0"/>
              <a:cs typeface="Times New Roman" pitchFamily="18" charset="0"/>
            </a:endParaRPr>
          </a:p>
          <a:p>
            <a:pPr marL="0" indent="0">
              <a:buNone/>
            </a:pPr>
            <a:endParaRPr lang="kk-KZ" sz="2400" dirty="0" smtClean="0">
              <a:solidFill>
                <a:srgbClr val="002060"/>
              </a:solidFill>
              <a:latin typeface="Times New Roman" pitchFamily="18" charset="0"/>
              <a:cs typeface="Times New Roman" pitchFamily="18" charset="0"/>
            </a:endParaRPr>
          </a:p>
        </p:txBody>
      </p:sp>
      <p:pic>
        <p:nvPicPr>
          <p:cNvPr id="4" name="Рисунок 1" descr="Описание: C:\Users\NAO\Desktop\логотип\2.png"/>
          <p:cNvPicPr>
            <a:picLocks noChangeAspect="1" noChangeArrowheads="1"/>
          </p:cNvPicPr>
          <p:nvPr/>
        </p:nvPicPr>
        <p:blipFill>
          <a:blip r:embed="rId2" cstate="print"/>
          <a:srcRect/>
          <a:stretch>
            <a:fillRect/>
          </a:stretch>
        </p:blipFill>
        <p:spPr bwMode="auto">
          <a:xfrm>
            <a:off x="7236296" y="5072074"/>
            <a:ext cx="1693422" cy="1619657"/>
          </a:xfrm>
          <a:prstGeom prst="rect">
            <a:avLst/>
          </a:prstGeom>
          <a:noFill/>
          <a:ln w="9525">
            <a:noFill/>
            <a:miter lim="800000"/>
            <a:headEnd/>
            <a:tailEnd/>
          </a:ln>
        </p:spPr>
      </p:pic>
    </p:spTree>
    <p:extLst>
      <p:ext uri="{BB962C8B-B14F-4D97-AF65-F5344CB8AC3E}">
        <p14:creationId xmlns:p14="http://schemas.microsoft.com/office/powerpoint/2010/main" val="1324117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solidFill>
                  <a:srgbClr val="002060"/>
                </a:solidFill>
                <a:latin typeface="Times New Roman" pitchFamily="18" charset="0"/>
                <a:cs typeface="Times New Roman" pitchFamily="18" charset="0"/>
              </a:rPr>
              <a:t>Ұлттық</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құндылықтар</a:t>
            </a:r>
            <a:r>
              <a:rPr lang="ru-RU" dirty="0" smtClean="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kk-KZ" dirty="0">
                <a:solidFill>
                  <a:srgbClr val="002060"/>
                </a:solidFill>
                <a:latin typeface="Times New Roman" pitchFamily="18" charset="0"/>
                <a:cs typeface="Times New Roman" pitchFamily="18" charset="0"/>
              </a:rPr>
              <a:t>Б</a:t>
            </a:r>
            <a:r>
              <a:rPr lang="kk-KZ" dirty="0" smtClean="0">
                <a:solidFill>
                  <a:srgbClr val="002060"/>
                </a:solidFill>
                <a:latin typeface="Times New Roman" pitchFamily="18" charset="0"/>
                <a:cs typeface="Times New Roman" pitchFamily="18" charset="0"/>
              </a:rPr>
              <a:t>ұл </a:t>
            </a:r>
            <a:r>
              <a:rPr lang="kk-KZ" dirty="0">
                <a:solidFill>
                  <a:srgbClr val="002060"/>
                </a:solidFill>
                <a:latin typeface="Times New Roman" pitchFamily="18" charset="0"/>
                <a:cs typeface="Times New Roman" pitchFamily="18" charset="0"/>
              </a:rPr>
              <a:t>әрбір халықтың өзіндік ерекшеліктерін, тарихын, мәдениетін, </a:t>
            </a:r>
            <a:r>
              <a:rPr lang="kk-KZ" dirty="0" smtClean="0">
                <a:solidFill>
                  <a:srgbClr val="002060"/>
                </a:solidFill>
                <a:latin typeface="Times New Roman" pitchFamily="18" charset="0"/>
                <a:cs typeface="Times New Roman" pitchFamily="18" charset="0"/>
              </a:rPr>
              <a:t>дүниетанымын </a:t>
            </a:r>
            <a:r>
              <a:rPr lang="kk-KZ" dirty="0">
                <a:solidFill>
                  <a:srgbClr val="002060"/>
                </a:solidFill>
                <a:latin typeface="Times New Roman" pitchFamily="18" charset="0"/>
                <a:cs typeface="Times New Roman" pitchFamily="18" charset="0"/>
              </a:rPr>
              <a:t>және өмір салтын бейнелейтін қағидалар мен нормалар жиынтығы</a:t>
            </a:r>
            <a:r>
              <a:rPr lang="kk-KZ" dirty="0" smtClean="0">
                <a:solidFill>
                  <a:srgbClr val="002060"/>
                </a:solidFill>
                <a:latin typeface="Times New Roman" pitchFamily="18" charset="0"/>
                <a:cs typeface="Times New Roman" pitchFamily="18" charset="0"/>
              </a:rPr>
              <a:t>.</a:t>
            </a:r>
            <a:r>
              <a:rPr lang="kk-KZ" dirty="0">
                <a:solidFill>
                  <a:srgbClr val="002060"/>
                </a:solidFill>
                <a:latin typeface="Times New Roman" pitchFamily="18" charset="0"/>
                <a:cs typeface="Times New Roman" pitchFamily="18" charset="0"/>
              </a:rPr>
              <a:t> Олардың ішінде тіл, дәстүрлер, тарих, өнер, дін және тұрмыс </a:t>
            </a:r>
            <a:r>
              <a:rPr lang="kk-KZ" dirty="0" smtClean="0">
                <a:solidFill>
                  <a:srgbClr val="002060"/>
                </a:solidFill>
                <a:latin typeface="Times New Roman" pitchFamily="18" charset="0"/>
                <a:cs typeface="Times New Roman" pitchFamily="18" charset="0"/>
              </a:rPr>
              <a:t>салты </a:t>
            </a:r>
            <a:r>
              <a:rPr lang="kk-KZ" dirty="0">
                <a:solidFill>
                  <a:srgbClr val="002060"/>
                </a:solidFill>
                <a:latin typeface="Times New Roman" pitchFamily="18" charset="0"/>
                <a:cs typeface="Times New Roman" pitchFamily="18" charset="0"/>
              </a:rPr>
              <a:t>маңызды орын алады. Құндылықтар қоғамның тәртібін және оның рухани әлемін қалыптастырады. </a:t>
            </a:r>
            <a:endParaRPr lang="kk-KZ" dirty="0" smtClean="0">
              <a:solidFill>
                <a:srgbClr val="002060"/>
              </a:solidFill>
              <a:latin typeface="Times New Roman" pitchFamily="18" charset="0"/>
              <a:cs typeface="Times New Roman" pitchFamily="18" charset="0"/>
            </a:endParaRPr>
          </a:p>
          <a:p>
            <a:pPr marL="0" indent="0">
              <a:buNone/>
            </a:pPr>
            <a:endParaRPr lang="kk-KZ" sz="2400" dirty="0" smtClean="0">
              <a:solidFill>
                <a:srgbClr val="002060"/>
              </a:solidFill>
              <a:latin typeface="Times New Roman" pitchFamily="18" charset="0"/>
              <a:cs typeface="Times New Roman" pitchFamily="18" charset="0"/>
            </a:endParaRPr>
          </a:p>
        </p:txBody>
      </p:sp>
      <p:pic>
        <p:nvPicPr>
          <p:cNvPr id="4" name="Рисунок 1" descr="Описание: C:\Users\NAO\Desktop\логотип\2.png"/>
          <p:cNvPicPr>
            <a:picLocks noChangeAspect="1" noChangeArrowheads="1"/>
          </p:cNvPicPr>
          <p:nvPr/>
        </p:nvPicPr>
        <p:blipFill>
          <a:blip r:embed="rId2" cstate="print"/>
          <a:srcRect/>
          <a:stretch>
            <a:fillRect/>
          </a:stretch>
        </p:blipFill>
        <p:spPr bwMode="auto">
          <a:xfrm>
            <a:off x="7236296" y="5072074"/>
            <a:ext cx="1693422" cy="1619657"/>
          </a:xfrm>
          <a:prstGeom prst="rect">
            <a:avLst/>
          </a:prstGeom>
          <a:noFill/>
          <a:ln w="9525">
            <a:noFill/>
            <a:miter lim="800000"/>
            <a:headEnd/>
            <a:tailEnd/>
          </a:ln>
        </p:spPr>
      </p:pic>
    </p:spTree>
    <p:extLst>
      <p:ext uri="{BB962C8B-B14F-4D97-AF65-F5344CB8AC3E}">
        <p14:creationId xmlns:p14="http://schemas.microsoft.com/office/powerpoint/2010/main" val="1457274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4000" dirty="0">
                <a:solidFill>
                  <a:srgbClr val="002060"/>
                </a:solidFill>
                <a:latin typeface="Times New Roman" pitchFamily="18" charset="0"/>
                <a:cs typeface="Times New Roman" pitchFamily="18" charset="0"/>
              </a:rPr>
              <a:t>Ұлттық құндылықтар түрлері</a:t>
            </a:r>
            <a:r>
              <a:rPr lang="kk-KZ" sz="4000" dirty="0" smtClean="0">
                <a:solidFill>
                  <a:srgbClr val="002060"/>
                </a:solidFill>
                <a:latin typeface="Times New Roman" pitchFamily="18" charset="0"/>
                <a:cs typeface="Times New Roman" pitchFamily="18" charset="0"/>
              </a:rPr>
              <a:t>:</a:t>
            </a:r>
            <a:endParaRPr lang="ru-RU" sz="4000"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a:xfrm>
            <a:off x="395536" y="1124744"/>
            <a:ext cx="8291264" cy="5001419"/>
          </a:xfrm>
        </p:spPr>
        <p:txBody>
          <a:bodyPr>
            <a:normAutofit/>
          </a:bodyPr>
          <a:lstStyle/>
          <a:p>
            <a:pPr marL="0" indent="0">
              <a:buNone/>
            </a:pPr>
            <a:r>
              <a:rPr lang="kk-KZ" sz="3600" dirty="0" smtClean="0">
                <a:solidFill>
                  <a:srgbClr val="002060"/>
                </a:solidFill>
                <a:latin typeface="Times New Roman" pitchFamily="18" charset="0"/>
                <a:cs typeface="Times New Roman" pitchFamily="18" charset="0"/>
              </a:rPr>
              <a:t>	Тіл: халық </a:t>
            </a:r>
            <a:r>
              <a:rPr lang="kk-KZ" sz="3600" dirty="0">
                <a:solidFill>
                  <a:srgbClr val="002060"/>
                </a:solidFill>
                <a:latin typeface="Times New Roman" pitchFamily="18" charset="0"/>
                <a:cs typeface="Times New Roman" pitchFamily="18" charset="0"/>
              </a:rPr>
              <a:t>мәдениеті мен тарих айнасы. Тіл арқылы халықтың дүниетанымы, сезімі мен көзқарастары беріледі. Тіл ұлттың өзара байланыс құралы болып табылады. Оны сақтау ұлттық құндылықтардың ең маңыздысы. </a:t>
            </a:r>
            <a:endParaRPr lang="kk-KZ" sz="3600" dirty="0" smtClean="0">
              <a:solidFill>
                <a:srgbClr val="002060"/>
              </a:solidFill>
              <a:latin typeface="Times New Roman" pitchFamily="18" charset="0"/>
              <a:cs typeface="Times New Roman" pitchFamily="18" charset="0"/>
            </a:endParaRPr>
          </a:p>
          <a:p>
            <a:pPr marL="0" indent="0">
              <a:buNone/>
            </a:pPr>
            <a:endParaRPr lang="kk-KZ" sz="2400" dirty="0" smtClean="0">
              <a:solidFill>
                <a:srgbClr val="002060"/>
              </a:solidFill>
              <a:latin typeface="Times New Roman" pitchFamily="18" charset="0"/>
              <a:cs typeface="Times New Roman" pitchFamily="18" charset="0"/>
            </a:endParaRPr>
          </a:p>
        </p:txBody>
      </p:sp>
      <p:pic>
        <p:nvPicPr>
          <p:cNvPr id="4" name="Рисунок 1" descr="Описание: C:\Users\NAO\Desktop\логотип\2.png"/>
          <p:cNvPicPr>
            <a:picLocks noChangeAspect="1" noChangeArrowheads="1"/>
          </p:cNvPicPr>
          <p:nvPr/>
        </p:nvPicPr>
        <p:blipFill>
          <a:blip r:embed="rId2" cstate="print"/>
          <a:srcRect/>
          <a:stretch>
            <a:fillRect/>
          </a:stretch>
        </p:blipFill>
        <p:spPr bwMode="auto">
          <a:xfrm>
            <a:off x="7236296" y="5072074"/>
            <a:ext cx="1693422" cy="1619657"/>
          </a:xfrm>
          <a:prstGeom prst="rect">
            <a:avLst/>
          </a:prstGeom>
          <a:noFill/>
          <a:ln w="9525">
            <a:noFill/>
            <a:miter lim="800000"/>
            <a:headEnd/>
            <a:tailEnd/>
          </a:ln>
        </p:spPr>
      </p:pic>
    </p:spTree>
    <p:extLst>
      <p:ext uri="{BB962C8B-B14F-4D97-AF65-F5344CB8AC3E}">
        <p14:creationId xmlns:p14="http://schemas.microsoft.com/office/powerpoint/2010/main" val="277917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4000" dirty="0">
                <a:solidFill>
                  <a:srgbClr val="002060"/>
                </a:solidFill>
                <a:latin typeface="Times New Roman" pitchFamily="18" charset="0"/>
                <a:cs typeface="Times New Roman" pitchFamily="18" charset="0"/>
              </a:rPr>
              <a:t>Ұлттық құндылықтар түрлері</a:t>
            </a:r>
            <a:r>
              <a:rPr lang="kk-KZ" sz="4000" dirty="0" smtClean="0">
                <a:solidFill>
                  <a:srgbClr val="002060"/>
                </a:solidFill>
                <a:latin typeface="Times New Roman" pitchFamily="18" charset="0"/>
                <a:cs typeface="Times New Roman" pitchFamily="18" charset="0"/>
              </a:rPr>
              <a:t>:</a:t>
            </a:r>
            <a:endParaRPr lang="ru-RU" sz="4000"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a:xfrm>
            <a:off x="395536" y="1124744"/>
            <a:ext cx="8291264" cy="5001419"/>
          </a:xfrm>
        </p:spPr>
        <p:txBody>
          <a:bodyPr>
            <a:normAutofit/>
          </a:bodyPr>
          <a:lstStyle/>
          <a:p>
            <a:pPr marL="0" indent="0">
              <a:buNone/>
            </a:pPr>
            <a:r>
              <a:rPr lang="kk-KZ" sz="3600" dirty="0" smtClean="0">
                <a:solidFill>
                  <a:srgbClr val="002060"/>
                </a:solidFill>
                <a:latin typeface="Times New Roman" pitchFamily="18" charset="0"/>
                <a:cs typeface="Times New Roman" pitchFamily="18" charset="0"/>
              </a:rPr>
              <a:t>	</a:t>
            </a:r>
            <a:r>
              <a:rPr lang="kk-KZ" sz="3600" dirty="0">
                <a:solidFill>
                  <a:srgbClr val="002060"/>
                </a:solidFill>
                <a:latin typeface="Times New Roman" pitchFamily="18" charset="0"/>
                <a:cs typeface="Times New Roman" pitchFamily="18" charset="0"/>
              </a:rPr>
              <a:t>Дәстүрлер мен ғұрыптар: Әр халықтың өзіндік дәстүрлері мен әдет-ғұрыптары болады. </a:t>
            </a:r>
            <a:r>
              <a:rPr lang="kk-KZ" sz="3600" dirty="0" smtClean="0">
                <a:solidFill>
                  <a:srgbClr val="002060"/>
                </a:solidFill>
                <a:latin typeface="Times New Roman" pitchFamily="18" charset="0"/>
                <a:cs typeface="Times New Roman" pitchFamily="18" charset="0"/>
              </a:rPr>
              <a:t>Олар ұрпақтан- </a:t>
            </a:r>
            <a:r>
              <a:rPr lang="kk-KZ" sz="3600" dirty="0">
                <a:solidFill>
                  <a:srgbClr val="002060"/>
                </a:solidFill>
                <a:latin typeface="Times New Roman" pitchFamily="18" charset="0"/>
                <a:cs typeface="Times New Roman" pitchFamily="18" charset="0"/>
              </a:rPr>
              <a:t>ұрпаққа беріліп, халықтың өмірін, моралдық этикалық нормаларын </a:t>
            </a:r>
            <a:r>
              <a:rPr lang="kk-KZ" sz="3600" dirty="0" smtClean="0">
                <a:solidFill>
                  <a:srgbClr val="002060"/>
                </a:solidFill>
                <a:latin typeface="Times New Roman" pitchFamily="18" charset="0"/>
                <a:cs typeface="Times New Roman" pitchFamily="18" charset="0"/>
              </a:rPr>
              <a:t>қалыптастырады.</a:t>
            </a:r>
            <a:endParaRPr lang="kk-KZ" sz="2400" dirty="0" smtClean="0">
              <a:solidFill>
                <a:srgbClr val="002060"/>
              </a:solidFill>
              <a:latin typeface="Times New Roman" pitchFamily="18" charset="0"/>
              <a:cs typeface="Times New Roman" pitchFamily="18" charset="0"/>
            </a:endParaRPr>
          </a:p>
        </p:txBody>
      </p:sp>
      <p:pic>
        <p:nvPicPr>
          <p:cNvPr id="4" name="Рисунок 1" descr="Описание: C:\Users\NAO\Desktop\логотип\2.png"/>
          <p:cNvPicPr>
            <a:picLocks noChangeAspect="1" noChangeArrowheads="1"/>
          </p:cNvPicPr>
          <p:nvPr/>
        </p:nvPicPr>
        <p:blipFill>
          <a:blip r:embed="rId2" cstate="print"/>
          <a:srcRect/>
          <a:stretch>
            <a:fillRect/>
          </a:stretch>
        </p:blipFill>
        <p:spPr bwMode="auto">
          <a:xfrm>
            <a:off x="7236296" y="5072074"/>
            <a:ext cx="1693422" cy="1619657"/>
          </a:xfrm>
          <a:prstGeom prst="rect">
            <a:avLst/>
          </a:prstGeom>
          <a:noFill/>
          <a:ln w="9525">
            <a:noFill/>
            <a:miter lim="800000"/>
            <a:headEnd/>
            <a:tailEnd/>
          </a:ln>
        </p:spPr>
      </p:pic>
    </p:spTree>
    <p:extLst>
      <p:ext uri="{BB962C8B-B14F-4D97-AF65-F5344CB8AC3E}">
        <p14:creationId xmlns:p14="http://schemas.microsoft.com/office/powerpoint/2010/main" val="318301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dirty="0">
                <a:solidFill>
                  <a:srgbClr val="002060"/>
                </a:solidFill>
                <a:latin typeface="Times New Roman" pitchFamily="18" charset="0"/>
                <a:cs typeface="Times New Roman" pitchFamily="18" charset="0"/>
              </a:rPr>
              <a:t>Т</a:t>
            </a:r>
            <a:r>
              <a:rPr lang="kk-KZ" dirty="0" smtClean="0">
                <a:solidFill>
                  <a:srgbClr val="002060"/>
                </a:solidFill>
                <a:latin typeface="Times New Roman" pitchFamily="18" charset="0"/>
                <a:cs typeface="Times New Roman" pitchFamily="18" charset="0"/>
              </a:rPr>
              <a:t>ИІМДІ ӘДІС-ТӘСІЛДЕР:</a:t>
            </a:r>
            <a:endParaRPr lang="ru-RU"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a:xfrm>
            <a:off x="395536" y="1124744"/>
            <a:ext cx="8291264" cy="5001419"/>
          </a:xfrm>
        </p:spPr>
        <p:txBody>
          <a:bodyPr>
            <a:normAutofit/>
          </a:bodyPr>
          <a:lstStyle/>
          <a:p>
            <a:pPr marL="0" indent="0" algn="ctr">
              <a:buNone/>
            </a:pPr>
            <a:endParaRPr lang="kk-KZ" sz="3600" dirty="0" smtClean="0">
              <a:solidFill>
                <a:srgbClr val="002060"/>
              </a:solidFill>
              <a:latin typeface="Times New Roman" pitchFamily="18" charset="0"/>
              <a:cs typeface="Times New Roman" pitchFamily="18" charset="0"/>
            </a:endParaRPr>
          </a:p>
          <a:p>
            <a:pPr marL="0" indent="0" algn="ctr">
              <a:buNone/>
            </a:pPr>
            <a:endParaRPr lang="kk-KZ" sz="3600" dirty="0">
              <a:solidFill>
                <a:srgbClr val="002060"/>
              </a:solidFill>
              <a:latin typeface="Times New Roman" pitchFamily="18" charset="0"/>
              <a:cs typeface="Times New Roman" pitchFamily="18" charset="0"/>
            </a:endParaRPr>
          </a:p>
          <a:p>
            <a:pPr marL="0" indent="0" algn="ctr">
              <a:buNone/>
            </a:pPr>
            <a:endParaRPr lang="kk-KZ" sz="3600" dirty="0" smtClean="0">
              <a:solidFill>
                <a:srgbClr val="002060"/>
              </a:solidFill>
              <a:latin typeface="Times New Roman" pitchFamily="18" charset="0"/>
              <a:cs typeface="Times New Roman" pitchFamily="18" charset="0"/>
            </a:endParaRPr>
          </a:p>
          <a:p>
            <a:pPr marL="0" indent="0" algn="ctr">
              <a:buNone/>
            </a:pPr>
            <a:r>
              <a:rPr lang="kk-KZ" sz="3600" dirty="0" smtClean="0">
                <a:solidFill>
                  <a:srgbClr val="002060"/>
                </a:solidFill>
                <a:latin typeface="Times New Roman" pitchFamily="18" charset="0"/>
                <a:cs typeface="Times New Roman" pitchFamily="18" charset="0"/>
              </a:rPr>
              <a:t>Практикалық әрекет</a:t>
            </a:r>
          </a:p>
          <a:p>
            <a:pPr marL="0" indent="0">
              <a:buNone/>
            </a:pPr>
            <a:endParaRPr lang="kk-KZ" sz="2400" dirty="0" smtClean="0">
              <a:solidFill>
                <a:srgbClr val="002060"/>
              </a:solidFill>
              <a:latin typeface="Times New Roman" pitchFamily="18" charset="0"/>
              <a:cs typeface="Times New Roman" pitchFamily="18" charset="0"/>
            </a:endParaRPr>
          </a:p>
        </p:txBody>
      </p:sp>
      <p:pic>
        <p:nvPicPr>
          <p:cNvPr id="4" name="Рисунок 1" descr="Описание: C:\Users\NAO\Desktop\логотип\2.png"/>
          <p:cNvPicPr>
            <a:picLocks noChangeAspect="1" noChangeArrowheads="1"/>
          </p:cNvPicPr>
          <p:nvPr/>
        </p:nvPicPr>
        <p:blipFill>
          <a:blip r:embed="rId2" cstate="print"/>
          <a:srcRect/>
          <a:stretch>
            <a:fillRect/>
          </a:stretch>
        </p:blipFill>
        <p:spPr bwMode="auto">
          <a:xfrm>
            <a:off x="7236296" y="5072074"/>
            <a:ext cx="1693422" cy="1619657"/>
          </a:xfrm>
          <a:prstGeom prst="rect">
            <a:avLst/>
          </a:prstGeom>
          <a:noFill/>
          <a:ln w="9525">
            <a:noFill/>
            <a:miter lim="800000"/>
            <a:headEnd/>
            <a:tailEnd/>
          </a:ln>
        </p:spPr>
      </p:pic>
    </p:spTree>
    <p:extLst>
      <p:ext uri="{BB962C8B-B14F-4D97-AF65-F5344CB8AC3E}">
        <p14:creationId xmlns:p14="http://schemas.microsoft.com/office/powerpoint/2010/main" val="845340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404664"/>
            <a:ext cx="3240360" cy="720080"/>
          </a:xfrm>
        </p:spPr>
        <p:txBody>
          <a:bodyPr>
            <a:noAutofit/>
          </a:bodyPr>
          <a:lstStyle/>
          <a:p>
            <a:r>
              <a:rPr lang="kk-KZ" sz="3200" b="1" dirty="0" smtClean="0">
                <a:latin typeface="Times New Roman" panose="02020603050405020304" pitchFamily="18" charset="0"/>
                <a:cs typeface="Times New Roman" panose="02020603050405020304" pitchFamily="18" charset="0"/>
              </a:rPr>
              <a:t>                                </a:t>
            </a:r>
            <a:r>
              <a:rPr lang="kk-KZ" sz="3200" b="1" dirty="0" smtClean="0">
                <a:solidFill>
                  <a:srgbClr val="002060"/>
                </a:solidFill>
                <a:latin typeface="Times New Roman" panose="02020603050405020304" pitchFamily="18" charset="0"/>
                <a:cs typeface="Times New Roman" panose="02020603050405020304" pitchFamily="18" charset="0"/>
              </a:rPr>
              <a:t>Құрт</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1556792"/>
            <a:ext cx="5476973" cy="4143613"/>
          </a:xfrm>
        </p:spPr>
        <p:txBody>
          <a:bodyPr>
            <a:normAutofit/>
          </a:bodyPr>
          <a:lstStyle/>
          <a:p>
            <a:pPr marL="0" indent="0" algn="just">
              <a:buNone/>
            </a:pPr>
            <a:r>
              <a:rPr lang="kk-KZ" sz="2800" dirty="0" smtClean="0"/>
              <a:t>	</a:t>
            </a:r>
            <a:r>
              <a:rPr lang="kk-KZ" sz="2800" dirty="0" smtClean="0">
                <a:solidFill>
                  <a:srgbClr val="002060"/>
                </a:solidFill>
                <a:latin typeface="Times New Roman" pitchFamily="18" charset="0"/>
                <a:cs typeface="Times New Roman" pitchFamily="18" charset="0"/>
              </a:rPr>
              <a:t>Қазақ </a:t>
            </a:r>
            <a:r>
              <a:rPr lang="kk-KZ" sz="2800" dirty="0">
                <a:solidFill>
                  <a:srgbClr val="002060"/>
                </a:solidFill>
                <a:latin typeface="Times New Roman" pitchFamily="18" charset="0"/>
                <a:cs typeface="Times New Roman" pitchFamily="18" charset="0"/>
              </a:rPr>
              <a:t>халқының </a:t>
            </a:r>
            <a:r>
              <a:rPr lang="kk-KZ" sz="2800" dirty="0" smtClean="0">
                <a:solidFill>
                  <a:srgbClr val="002060"/>
                </a:solidFill>
                <a:latin typeface="Times New Roman" pitchFamily="18" charset="0"/>
                <a:cs typeface="Times New Roman" pitchFamily="18" charset="0"/>
              </a:rPr>
              <a:t>ұлттың тағамдары (</a:t>
            </a:r>
            <a:r>
              <a:rPr lang="kk-KZ" sz="2800" dirty="0">
                <a:solidFill>
                  <a:srgbClr val="002060"/>
                </a:solidFill>
                <a:latin typeface="Times New Roman" pitchFamily="18" charset="0"/>
                <a:cs typeface="Times New Roman" pitchFamily="18" charset="0"/>
              </a:rPr>
              <a:t>құрт, іш май, сүйек </a:t>
            </a:r>
            <a:r>
              <a:rPr lang="kk-KZ" sz="2800" dirty="0" smtClean="0">
                <a:solidFill>
                  <a:srgbClr val="002060"/>
                </a:solidFill>
                <a:latin typeface="Times New Roman" pitchFamily="18" charset="0"/>
                <a:cs typeface="Times New Roman" pitchFamily="18" charset="0"/>
              </a:rPr>
              <a:t>мүжу) арқылы </a:t>
            </a:r>
            <a:r>
              <a:rPr lang="kk-KZ" sz="2800" dirty="0">
                <a:solidFill>
                  <a:srgbClr val="002060"/>
                </a:solidFill>
                <a:latin typeface="Times New Roman" pitchFamily="18" charset="0"/>
                <a:cs typeface="Times New Roman" pitchFamily="18" charset="0"/>
              </a:rPr>
              <a:t>ежелден </a:t>
            </a:r>
            <a:r>
              <a:rPr lang="kk-KZ" sz="2800" dirty="0" smtClean="0">
                <a:solidFill>
                  <a:srgbClr val="002060"/>
                </a:solidFill>
                <a:latin typeface="Times New Roman" pitchFamily="18" charset="0"/>
                <a:cs typeface="Times New Roman" pitchFamily="18" charset="0"/>
              </a:rPr>
              <a:t>балаларымыз </a:t>
            </a:r>
            <a:r>
              <a:rPr lang="kk-KZ" sz="2800" dirty="0">
                <a:solidFill>
                  <a:srgbClr val="002060"/>
                </a:solidFill>
                <a:latin typeface="Times New Roman" pitchFamily="18" charset="0"/>
                <a:cs typeface="Times New Roman" pitchFamily="18" charset="0"/>
              </a:rPr>
              <a:t>қолданған, балалардың сөйлеу тілі түзеліп, жиі бұрмаланатын, қиын дыбыстарды балалардың игере алуы. </a:t>
            </a:r>
            <a:endParaRPr lang="x-none" sz="28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1" descr="Описание: C:\Users\NAO\Desktop\логотип\2.png">
            <a:extLst>
              <a:ext uri="{FF2B5EF4-FFF2-40B4-BE49-F238E27FC236}">
                <a16:creationId xmlns:a16="http://schemas.microsoft.com/office/drawing/2014/main" xmlns="" id="{E4B871E5-22D8-4012-948C-7F6F96637E7C}"/>
              </a:ext>
            </a:extLst>
          </p:cNvPr>
          <p:cNvPicPr>
            <a:picLocks noChangeAspect="1" noChangeArrowheads="1"/>
          </p:cNvPicPr>
          <p:nvPr/>
        </p:nvPicPr>
        <p:blipFill>
          <a:blip r:embed="rId2" cstate="print"/>
          <a:srcRect/>
          <a:stretch>
            <a:fillRect/>
          </a:stretch>
        </p:blipFill>
        <p:spPr bwMode="auto">
          <a:xfrm>
            <a:off x="6948264" y="5127042"/>
            <a:ext cx="1981454" cy="1549101"/>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1" y="1340768"/>
            <a:ext cx="26193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383967"/>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6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332656"/>
            <a:ext cx="5040560" cy="1872208"/>
          </a:xfrm>
        </p:spPr>
        <p:txBody>
          <a:bodyPr>
            <a:normAutofit/>
          </a:bodyPr>
          <a:lstStyle/>
          <a:p>
            <a:r>
              <a:rPr lang="kk-KZ" sz="2400" dirty="0" smtClean="0">
                <a:latin typeface="Times New Roman" panose="02020603050405020304" pitchFamily="18" charset="0"/>
                <a:cs typeface="Times New Roman" panose="02020603050405020304" pitchFamily="18" charset="0"/>
              </a:rPr>
              <a:t>   </a:t>
            </a:r>
            <a:r>
              <a:rPr lang="kk-KZ" sz="3200" b="1" dirty="0" smtClean="0">
                <a:solidFill>
                  <a:srgbClr val="002060"/>
                </a:solidFill>
                <a:latin typeface="Times New Roman" panose="02020603050405020304" pitchFamily="18" charset="0"/>
                <a:cs typeface="Times New Roman" panose="02020603050405020304" pitchFamily="18" charset="0"/>
              </a:rPr>
              <a:t>Әуенді өрімдер:</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9552" y="2348880"/>
            <a:ext cx="8136904" cy="3927589"/>
          </a:xfrm>
        </p:spPr>
        <p:txBody>
          <a:bodyPr>
            <a:normAutofit/>
          </a:bodyPr>
          <a:lstStyle/>
          <a:p>
            <a:pPr marL="0" indent="0">
              <a:buNone/>
            </a:pPr>
            <a:r>
              <a:rPr lang="kk-KZ" sz="2800" dirty="0" smtClean="0"/>
              <a:t>	</a:t>
            </a:r>
            <a:r>
              <a:rPr lang="kk-KZ" sz="2800" dirty="0" smtClean="0">
                <a:solidFill>
                  <a:srgbClr val="002060"/>
                </a:solidFill>
                <a:latin typeface="Times New Roman" pitchFamily="18" charset="0"/>
                <a:cs typeface="Times New Roman" pitchFamily="18" charset="0"/>
              </a:rPr>
              <a:t>Саз </a:t>
            </a:r>
            <a:r>
              <a:rPr lang="kk-KZ" sz="2800" dirty="0">
                <a:solidFill>
                  <a:srgbClr val="002060"/>
                </a:solidFill>
                <a:latin typeface="Times New Roman" pitchFamily="18" charset="0"/>
                <a:cs typeface="Times New Roman" pitchFamily="18" charset="0"/>
              </a:rPr>
              <a:t>өнері – қазақ халқының ерекше мән беріп дәріптейтін құнды қазынасы, ұлттың тілі мен ділінің айнасы. Ештеңеге қызықпайтын бала ән мен күй тыңдауға елітіп, </a:t>
            </a:r>
            <a:r>
              <a:rPr lang="kk-KZ" sz="2800" dirty="0" smtClean="0">
                <a:solidFill>
                  <a:srgbClr val="002060"/>
                </a:solidFill>
                <a:latin typeface="Times New Roman" pitchFamily="18" charset="0"/>
                <a:cs typeface="Times New Roman" pitchFamily="18" charset="0"/>
              </a:rPr>
              <a:t>елеңдеуі, </a:t>
            </a:r>
            <a:r>
              <a:rPr lang="kk-KZ" sz="2800" dirty="0">
                <a:solidFill>
                  <a:srgbClr val="002060"/>
                </a:solidFill>
                <a:latin typeface="Times New Roman" pitchFamily="18" charset="0"/>
                <a:cs typeface="Times New Roman" pitchFamily="18" charset="0"/>
              </a:rPr>
              <a:t>қосыла айтуға құмартуы сөзсіз. Олай болса, сөзді сазды иіріммен айту, бір-бірмен әуендете өру – тамаша көмек көзі</a:t>
            </a:r>
            <a:r>
              <a:rPr lang="kk-KZ" sz="2800" dirty="0">
                <a:solidFill>
                  <a:srgbClr val="002060"/>
                </a:solidFill>
              </a:rPr>
              <a:t>. </a:t>
            </a:r>
            <a:endParaRPr lang="x-none" sz="28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1" descr="Описание: C:\Users\NAO\Desktop\логотип\2.png">
            <a:extLst>
              <a:ext uri="{FF2B5EF4-FFF2-40B4-BE49-F238E27FC236}">
                <a16:creationId xmlns:a16="http://schemas.microsoft.com/office/drawing/2014/main" xmlns="" id="{E4B871E5-22D8-4012-948C-7F6F96637E7C}"/>
              </a:ext>
            </a:extLst>
          </p:cNvPr>
          <p:cNvPicPr>
            <a:picLocks noChangeAspect="1" noChangeArrowheads="1"/>
          </p:cNvPicPr>
          <p:nvPr/>
        </p:nvPicPr>
        <p:blipFill>
          <a:blip r:embed="rId2" cstate="print"/>
          <a:srcRect/>
          <a:stretch>
            <a:fillRect/>
          </a:stretch>
        </p:blipFill>
        <p:spPr bwMode="auto">
          <a:xfrm>
            <a:off x="6948264" y="5127042"/>
            <a:ext cx="1981454" cy="1549101"/>
          </a:xfrm>
          <a:prstGeom prst="rect">
            <a:avLst/>
          </a:prstGeom>
          <a:noFill/>
          <a:ln w="9525">
            <a:noFill/>
            <a:miter lim="800000"/>
            <a:headEnd/>
            <a:tailEnd/>
          </a:ln>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23526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7792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2467</TotalTime>
  <Words>334</Words>
  <Application>Microsoft Office PowerPoint</Application>
  <PresentationFormat>Экран (4:3)</PresentationFormat>
  <Paragraphs>65</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ШҚО білім басқармасы Өскемен қаласы бойынша білім бөлімінің «№45 орта бейіндік мектебі» КММ  Облыстық семинар: «Ерекше білім беруді қажет ететін оқушыларға  ұлттық құндылықтарды сіңіре отырып, оқытудың тиімділігін арттыру»                                          </vt:lpstr>
      <vt:lpstr>Шеберлік сыныбының мақсаты: </vt:lpstr>
      <vt:lpstr>Шеберлік сыныбының міндеттері: </vt:lpstr>
      <vt:lpstr>Ұлттық құндылықтар:</vt:lpstr>
      <vt:lpstr>Ұлттық құндылықтар түрлері:</vt:lpstr>
      <vt:lpstr>Ұлттық құндылықтар түрлері:</vt:lpstr>
      <vt:lpstr>ТИІМДІ ӘДІС-ТӘСІЛДЕР:</vt:lpstr>
      <vt:lpstr>                                Құрт</vt:lpstr>
      <vt:lpstr>   Әуенді өрімдер:</vt:lpstr>
      <vt:lpstr>   Асық, тоғызқұмалақ ойыны</vt:lpstr>
      <vt:lpstr>Киізбен жұмыс </vt:lpstr>
      <vt:lpstr>Қамшы өру, ұршық иіру</vt:lpstr>
      <vt:lpstr>Үздіксіз жұмыс:</vt:lpstr>
      <vt:lpstr>Мамандыққа бағыттау:</vt:lpstr>
      <vt:lpstr>Әр түрлі сайыстарға қатыстыру</vt:lpstr>
      <vt:lpstr>Мамандыққа бағыттау:</vt:lpstr>
      <vt:lpstr>Бисермен өру</vt:lpstr>
      <vt:lpstr>Педагогтерге арналған кеңес:</vt:lpstr>
      <vt:lpstr>Педагогтерге арналған кеңес:</vt:lpstr>
      <vt:lpstr>Күтілетін нәтиже</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Педагогический  совет «Личность педагога специальной организации образования»</dc:title>
  <dc:creator>Ak niet 309</dc:creator>
  <cp:lastModifiedBy>Админ</cp:lastModifiedBy>
  <cp:revision>187</cp:revision>
  <cp:lastPrinted>2023-01-05T05:07:30Z</cp:lastPrinted>
  <dcterms:created xsi:type="dcterms:W3CDTF">2018-03-28T09:35:55Z</dcterms:created>
  <dcterms:modified xsi:type="dcterms:W3CDTF">2025-04-10T10:07:11Z</dcterms:modified>
</cp:coreProperties>
</file>